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59" r:id="rId3"/>
    <p:sldId id="262" r:id="rId4"/>
    <p:sldId id="279" r:id="rId5"/>
    <p:sldId id="280" r:id="rId6"/>
    <p:sldId id="281" r:id="rId7"/>
    <p:sldId id="292" r:id="rId8"/>
    <p:sldId id="293" r:id="rId9"/>
    <p:sldId id="294" r:id="rId10"/>
    <p:sldId id="295" r:id="rId11"/>
    <p:sldId id="296" r:id="rId12"/>
    <p:sldId id="297" r:id="rId13"/>
    <p:sldId id="298"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299" r:id="rId37"/>
    <p:sldId id="326" r:id="rId38"/>
    <p:sldId id="327" r:id="rId39"/>
    <p:sldId id="328" r:id="rId40"/>
    <p:sldId id="329" r:id="rId41"/>
    <p:sldId id="330" r:id="rId42"/>
    <p:sldId id="331" r:id="rId43"/>
    <p:sldId id="300" r:id="rId44"/>
    <p:sldId id="332" r:id="rId45"/>
    <p:sldId id="333" r:id="rId46"/>
    <p:sldId id="334" r:id="rId47"/>
    <p:sldId id="335" r:id="rId48"/>
    <p:sldId id="301" r:id="rId49"/>
    <p:sldId id="336" r:id="rId50"/>
    <p:sldId id="337" r:id="rId51"/>
    <p:sldId id="338" r:id="rId52"/>
    <p:sldId id="339" r:id="rId53"/>
    <p:sldId id="340" r:id="rId54"/>
    <p:sldId id="341" r:id="rId55"/>
    <p:sldId id="342" r:id="rId56"/>
    <p:sldId id="343" r:id="rId57"/>
    <p:sldId id="351" r:id="rId58"/>
    <p:sldId id="352" r:id="rId59"/>
    <p:sldId id="363" r:id="rId60"/>
    <p:sldId id="353" r:id="rId61"/>
    <p:sldId id="354" r:id="rId62"/>
    <p:sldId id="355" r:id="rId63"/>
    <p:sldId id="364" r:id="rId64"/>
    <p:sldId id="365" r:id="rId65"/>
    <p:sldId id="366" r:id="rId66"/>
    <p:sldId id="367" r:id="rId67"/>
    <p:sldId id="368" r:id="rId68"/>
    <p:sldId id="369" r:id="rId69"/>
    <p:sldId id="370" r:id="rId70"/>
    <p:sldId id="371" r:id="rId71"/>
    <p:sldId id="356" r:id="rId72"/>
    <p:sldId id="372" r:id="rId73"/>
    <p:sldId id="373" r:id="rId74"/>
    <p:sldId id="374" r:id="rId75"/>
    <p:sldId id="375" r:id="rId76"/>
    <p:sldId id="376" r:id="rId77"/>
    <p:sldId id="377" r:id="rId78"/>
    <p:sldId id="380" r:id="rId79"/>
    <p:sldId id="381" r:id="rId80"/>
    <p:sldId id="382" r:id="rId81"/>
    <p:sldId id="378" r:id="rId82"/>
    <p:sldId id="383" r:id="rId83"/>
    <p:sldId id="384" r:id="rId84"/>
    <p:sldId id="385" r:id="rId85"/>
    <p:sldId id="379" r:id="rId86"/>
    <p:sldId id="357" r:id="rId87"/>
    <p:sldId id="358" r:id="rId88"/>
    <p:sldId id="359" r:id="rId89"/>
    <p:sldId id="360" r:id="rId90"/>
    <p:sldId id="386" r:id="rId91"/>
    <p:sldId id="387" r:id="rId92"/>
    <p:sldId id="388" r:id="rId93"/>
    <p:sldId id="389" r:id="rId94"/>
    <p:sldId id="390" r:id="rId95"/>
    <p:sldId id="391" r:id="rId96"/>
    <p:sldId id="392" r:id="rId97"/>
    <p:sldId id="394" r:id="rId98"/>
    <p:sldId id="393" r:id="rId99"/>
    <p:sldId id="361" r:id="rId100"/>
    <p:sldId id="395" r:id="rId101"/>
    <p:sldId id="396"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096B"/>
    <a:srgbClr val="6B0D95"/>
    <a:srgbClr val="DEC8EE"/>
    <a:srgbClr val="FBE5D6"/>
    <a:srgbClr val="F4EDF9"/>
    <a:srgbClr val="E6E6E6"/>
    <a:srgbClr val="DFC8EE"/>
    <a:srgbClr val="ECDFF5"/>
    <a:srgbClr val="FCC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3738" autoAdjust="0"/>
  </p:normalViewPr>
  <p:slideViewPr>
    <p:cSldViewPr snapToGrid="0">
      <p:cViewPr varScale="1">
        <p:scale>
          <a:sx n="77" d="100"/>
          <a:sy n="77" d="100"/>
        </p:scale>
        <p:origin x="86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EAD959-880F-49A2-8A76-AA274624F91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475737722"/>
      </p:ext>
    </p:extLst>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AD959-880F-49A2-8A76-AA274624F91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172185071"/>
      </p:ext>
    </p:extLst>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AD959-880F-49A2-8A76-AA274624F91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1443904675"/>
      </p:ext>
    </p:extLst>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AD959-880F-49A2-8A76-AA274624F91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3042590778"/>
      </p:ext>
    </p:extLst>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AD959-880F-49A2-8A76-AA274624F91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2953605310"/>
      </p:ext>
    </p:extLst>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EAD959-880F-49A2-8A76-AA274624F918}"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166460724"/>
      </p:ext>
    </p:extLst>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EAD959-880F-49A2-8A76-AA274624F918}"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2254946136"/>
      </p:ext>
    </p:extLst>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EAD959-880F-49A2-8A76-AA274624F918}"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2579193891"/>
      </p:ext>
    </p:extLst>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D959-880F-49A2-8A76-AA274624F918}"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1842562543"/>
      </p:ext>
    </p:extLst>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AD959-880F-49A2-8A76-AA274624F918}"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1044806192"/>
      </p:ext>
    </p:extLst>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AD959-880F-49A2-8A76-AA274624F918}"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06158-581A-4161-A3D9-F9FEFCD50C95}" type="slidenum">
              <a:rPr lang="en-US" smtClean="0"/>
              <a:t>‹#›</a:t>
            </a:fld>
            <a:endParaRPr lang="en-US"/>
          </a:p>
        </p:txBody>
      </p:sp>
    </p:spTree>
    <p:extLst>
      <p:ext uri="{BB962C8B-B14F-4D97-AF65-F5344CB8AC3E}">
        <p14:creationId xmlns:p14="http://schemas.microsoft.com/office/powerpoint/2010/main" val="2857037803"/>
      </p:ext>
    </p:extLst>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D959-880F-49A2-8A76-AA274624F918}" type="datetimeFigureOut">
              <a:rPr lang="en-US" smtClean="0"/>
              <a:t>8/28/2024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06158-581A-4161-A3D9-F9FEFCD50C95}" type="slidenum">
              <a:rPr lang="en-US" smtClean="0"/>
              <a:t>‹#›</a:t>
            </a:fld>
            <a:endParaRPr lang="en-US"/>
          </a:p>
        </p:txBody>
      </p:sp>
    </p:spTree>
    <p:extLst>
      <p:ext uri="{BB962C8B-B14F-4D97-AF65-F5344CB8AC3E}">
        <p14:creationId xmlns:p14="http://schemas.microsoft.com/office/powerpoint/2010/main" val="1821469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id.who.int/icd/entity/1951394984"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s://icdcdn.who.int/doris/DorisDesktop_1.0.0.0_x64.msix"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درسی\تصاویر\بسم الله رنگی\22222171368022895413519261381065461145.jpg">
            <a:extLst>
              <a:ext uri="{FF2B5EF4-FFF2-40B4-BE49-F238E27FC236}">
                <a16:creationId xmlns:a16="http://schemas.microsoft.com/office/drawing/2014/main" id="{68F488BF-3880-F6BE-5A2C-BBF438A8588A}"/>
              </a:ext>
            </a:extLst>
          </p:cNvPr>
          <p:cNvPicPr>
            <a:picLocks noChangeAspect="1" noChangeArrowheads="1"/>
          </p:cNvPicPr>
          <p:nvPr/>
        </p:nvPicPr>
        <p:blipFill>
          <a:blip r:embed="rId2" cstate="print">
            <a:lum/>
          </a:blip>
          <a:srcRect/>
          <a:stretch>
            <a:fillRect/>
          </a:stretch>
        </p:blipFill>
        <p:spPr bwMode="auto">
          <a:xfrm>
            <a:off x="0" y="0"/>
            <a:ext cx="12192000" cy="6858000"/>
          </a:xfrm>
          <a:prstGeom prst="rect">
            <a:avLst/>
          </a:prstGeom>
          <a:noFill/>
        </p:spPr>
      </p:pic>
      <p:grpSp>
        <p:nvGrpSpPr>
          <p:cNvPr id="4" name="Group 3">
            <a:extLst>
              <a:ext uri="{FF2B5EF4-FFF2-40B4-BE49-F238E27FC236}">
                <a16:creationId xmlns:a16="http://schemas.microsoft.com/office/drawing/2014/main" id="{04BC1DBF-B7F3-2DB2-0E14-BC2E0BBFB09F}"/>
              </a:ext>
            </a:extLst>
          </p:cNvPr>
          <p:cNvGrpSpPr/>
          <p:nvPr/>
        </p:nvGrpSpPr>
        <p:grpSpPr>
          <a:xfrm>
            <a:off x="162339" y="6420676"/>
            <a:ext cx="712304" cy="338554"/>
            <a:chOff x="453887" y="6553198"/>
            <a:chExt cx="712304" cy="338554"/>
          </a:xfrm>
        </p:grpSpPr>
        <p:sp>
          <p:nvSpPr>
            <p:cNvPr id="5" name="Rectangle: Rounded Corners 4">
              <a:extLst>
                <a:ext uri="{FF2B5EF4-FFF2-40B4-BE49-F238E27FC236}">
                  <a16:creationId xmlns:a16="http://schemas.microsoft.com/office/drawing/2014/main" id="{1959E747-1817-09DB-7B75-0D8EB0F75208}"/>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0" name="TextBox 9">
              <a:extLst>
                <a:ext uri="{FF2B5EF4-FFF2-40B4-BE49-F238E27FC236}">
                  <a16:creationId xmlns:a16="http://schemas.microsoft.com/office/drawing/2014/main" id="{46C45C2C-4E85-04C0-291A-5B72947E6AC2}"/>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a:t>
              </a:r>
              <a:endParaRPr lang="en-US" sz="1600" dirty="0">
                <a:cs typeface="B Titr" panose="00000700000000000000" pitchFamily="2" charset="-78"/>
              </a:endParaRPr>
            </a:p>
          </p:txBody>
        </p:sp>
      </p:grpSp>
    </p:spTree>
    <p:extLst>
      <p:ext uri="{BB962C8B-B14F-4D97-AF65-F5344CB8AC3E}">
        <p14:creationId xmlns:p14="http://schemas.microsoft.com/office/powerpoint/2010/main" val="38820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10</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
        <p:nvSpPr>
          <p:cNvPr id="18" name="TextBox 17">
            <a:extLst>
              <a:ext uri="{FF2B5EF4-FFF2-40B4-BE49-F238E27FC236}">
                <a16:creationId xmlns:a16="http://schemas.microsoft.com/office/drawing/2014/main" id="{11506584-1DF8-E947-C477-2726E2673775}"/>
              </a:ext>
            </a:extLst>
          </p:cNvPr>
          <p:cNvSpPr txBox="1"/>
          <p:nvPr/>
        </p:nvSpPr>
        <p:spPr>
          <a:xfrm>
            <a:off x="453887" y="1245385"/>
            <a:ext cx="9445489" cy="2954655"/>
          </a:xfrm>
          <a:prstGeom prst="rect">
            <a:avLst/>
          </a:prstGeom>
          <a:noFill/>
        </p:spPr>
        <p:txBody>
          <a:bodyPr wrap="square">
            <a:spAutoFit/>
          </a:bodyPr>
          <a:lstStyle/>
          <a:p>
            <a:pPr marL="342900" indent="-342900" algn="r"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 توالی (</a:t>
            </a:r>
            <a:r>
              <a:rPr lang="en-US" sz="2400" b="1" dirty="0">
                <a:solidFill>
                  <a:srgbClr val="FF0000"/>
                </a:solidFill>
                <a:cs typeface="B Nazanin" panose="00000400000000000000" pitchFamily="2" charset="-78"/>
              </a:rPr>
              <a:t>Sequence</a:t>
            </a:r>
            <a:r>
              <a:rPr lang="fa-IR" sz="2400" b="1" dirty="0">
                <a:solidFill>
                  <a:srgbClr val="FF0000"/>
                </a:solidFill>
                <a:cs typeface="B Nazanin" panose="00000400000000000000" pitchFamily="2" charset="-78"/>
              </a:rPr>
              <a:t>)</a:t>
            </a:r>
            <a:endParaRPr lang="en-US" sz="2400" b="1" dirty="0">
              <a:solidFill>
                <a:srgbClr val="FF0000"/>
              </a:solidFill>
              <a:cs typeface="B Nazanin" panose="00000400000000000000" pitchFamily="2" charset="-78"/>
            </a:endParaRPr>
          </a:p>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اصطلاح توالی به زنجیره یا مجموعه‌ای از وقایع پزشکی اشاره می‌کند که در آن هر مرحله عارضه یا بیماری است که ناشی از بیماری مرحله قبلی است.</a:t>
            </a:r>
          </a:p>
          <a:p>
            <a:pPr marL="342900" indent="-342900" algn="r" rtl="1">
              <a:lnSpc>
                <a:spcPct val="200000"/>
              </a:lnSpc>
              <a:buFont typeface="Arial" panose="020B0604020202020204" pitchFamily="34" charset="0"/>
              <a:buChar char="•"/>
            </a:pPr>
            <a:endParaRPr lang="fa-IR" sz="2400" b="1" dirty="0">
              <a:solidFill>
                <a:schemeClr val="tx1"/>
              </a:solidFill>
              <a:cs typeface="B Nazanin" panose="00000400000000000000" pitchFamily="2" charset="-78"/>
            </a:endParaRPr>
          </a:p>
        </p:txBody>
      </p:sp>
      <p:pic>
        <p:nvPicPr>
          <p:cNvPr id="4" name="Picture 3">
            <a:extLst>
              <a:ext uri="{FF2B5EF4-FFF2-40B4-BE49-F238E27FC236}">
                <a16:creationId xmlns:a16="http://schemas.microsoft.com/office/drawing/2014/main" id="{CC10F22A-AEC5-02D5-B1B0-76A9C3A9B48E}"/>
              </a:ext>
            </a:extLst>
          </p:cNvPr>
          <p:cNvPicPr/>
          <p:nvPr/>
        </p:nvPicPr>
        <p:blipFill>
          <a:blip r:embed="rId3"/>
          <a:stretch>
            <a:fillRect/>
          </a:stretch>
        </p:blipFill>
        <p:spPr>
          <a:xfrm>
            <a:off x="2408450" y="3559126"/>
            <a:ext cx="7490925" cy="2732374"/>
          </a:xfrm>
          <a:prstGeom prst="rect">
            <a:avLst/>
          </a:prstGeom>
        </p:spPr>
      </p:pic>
    </p:spTree>
    <p:extLst>
      <p:ext uri="{BB962C8B-B14F-4D97-AF65-F5344CB8AC3E}">
        <p14:creationId xmlns:p14="http://schemas.microsoft.com/office/powerpoint/2010/main" val="2164453606"/>
      </p:ext>
    </p:extLst>
  </p:cSld>
  <p:clrMapOvr>
    <a:masterClrMapping/>
  </p:clrMapOvr>
  <p:transition spd="slow">
    <p:cover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100</a:t>
              </a:r>
              <a:endParaRPr lang="en-US" sz="1600" dirty="0">
                <a:cs typeface="B Titr" panose="00000700000000000000" pitchFamily="2" charset="-78"/>
              </a:endParaRPr>
            </a:p>
          </p:txBody>
        </p:sp>
      </p:grpSp>
      <p:sp>
        <p:nvSpPr>
          <p:cNvPr id="2" name="TextBox 1">
            <a:extLst>
              <a:ext uri="{FF2B5EF4-FFF2-40B4-BE49-F238E27FC236}">
                <a16:creationId xmlns:a16="http://schemas.microsoft.com/office/drawing/2014/main" id="{115E4922-BE9E-7837-C4A9-13F2CA4F5662}"/>
              </a:ext>
            </a:extLst>
          </p:cNvPr>
          <p:cNvSpPr txBox="1"/>
          <p:nvPr/>
        </p:nvSpPr>
        <p:spPr>
          <a:xfrm>
            <a:off x="578377" y="562784"/>
            <a:ext cx="9836429" cy="822789"/>
          </a:xfrm>
          <a:prstGeom prst="rect">
            <a:avLst/>
          </a:prstGeom>
          <a:noFill/>
        </p:spPr>
        <p:txBody>
          <a:bodyPr wrap="square">
            <a:spAutoFit/>
          </a:bodyPr>
          <a:lstStyle/>
          <a:p>
            <a:pPr marL="342900" indent="-342900" algn="l">
              <a:lnSpc>
                <a:spcPct val="200000"/>
              </a:lnSpc>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ICD-11 Uniform Resource Identifiers</a:t>
            </a:r>
            <a:r>
              <a:rPr lang="fa-IR" sz="2800" b="1" dirty="0">
                <a:solidFill>
                  <a:srgbClr val="4D096B"/>
                </a:solidFill>
                <a:latin typeface="Times New Roman" panose="02020603050405020304" pitchFamily="18" charset="0"/>
                <a:cs typeface="Times New Roman" panose="02020603050405020304" pitchFamily="18" charset="0"/>
              </a:rPr>
              <a:t> </a:t>
            </a:r>
            <a:r>
              <a:rPr lang="en-US" sz="2800" b="1" dirty="0">
                <a:solidFill>
                  <a:srgbClr val="4D096B"/>
                </a:solidFill>
                <a:latin typeface="Times New Roman" panose="02020603050405020304" pitchFamily="18" charset="0"/>
                <a:cs typeface="Times New Roman" panose="02020603050405020304" pitchFamily="18" charset="0"/>
              </a:rPr>
              <a:t>(URI)</a:t>
            </a:r>
            <a:endParaRPr lang="fa-IR" sz="2800" b="1" dirty="0">
              <a:solidFill>
                <a:srgbClr val="4D096B"/>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4C47F09-C795-08D5-09FF-B59BB1861523}"/>
              </a:ext>
            </a:extLst>
          </p:cNvPr>
          <p:cNvSpPr txBox="1"/>
          <p:nvPr/>
        </p:nvSpPr>
        <p:spPr>
          <a:xfrm>
            <a:off x="942190" y="1643556"/>
            <a:ext cx="9276806" cy="3691844"/>
          </a:xfrm>
          <a:prstGeom prst="rect">
            <a:avLst/>
          </a:prstGeom>
          <a:noFill/>
        </p:spPr>
        <p:txBody>
          <a:bodyPr wrap="square">
            <a:spAutoFit/>
          </a:bodyPr>
          <a:lstStyle/>
          <a:p>
            <a:pPr algn="l" rtl="0">
              <a:lnSpc>
                <a:spcPct val="200000"/>
              </a:lnSpc>
            </a:pPr>
            <a:r>
              <a:rPr lang="en-US" sz="2000" b="1" dirty="0">
                <a:latin typeface="Times New Roman" panose="02020603050405020304" pitchFamily="18" charset="0"/>
                <a:cs typeface="Times New Roman" panose="02020603050405020304" pitchFamily="18" charset="0"/>
              </a:rPr>
              <a:t>Foundation URI : </a:t>
            </a:r>
            <a:r>
              <a:rPr lang="en-US" sz="2000" b="1" dirty="0">
                <a:latin typeface="Times New Roman" panose="02020603050405020304" pitchFamily="18" charset="0"/>
                <a:cs typeface="Times New Roman" panose="02020603050405020304" pitchFamily="18" charset="0"/>
                <a:hlinkClick r:id="rId3"/>
              </a:rPr>
              <a:t>http://id.who.int/icd/entity/1951394984</a:t>
            </a:r>
            <a:endParaRPr lang="fa-IR" sz="2000" b="1" dirty="0">
              <a:latin typeface="Times New Roman" panose="02020603050405020304" pitchFamily="18" charset="0"/>
              <a:cs typeface="Times New Roman" panose="02020603050405020304" pitchFamily="18" charset="0"/>
            </a:endParaRPr>
          </a:p>
          <a:p>
            <a:pPr algn="l" rtl="0">
              <a:lnSpc>
                <a:spcPct val="200000"/>
              </a:lnSpc>
            </a:pPr>
            <a:r>
              <a:rPr lang="en-US" sz="2000" b="1" dirty="0">
                <a:latin typeface="Times New Roman" panose="02020603050405020304" pitchFamily="18" charset="0"/>
                <a:cs typeface="Times New Roman" panose="02020603050405020304" pitchFamily="18" charset="0"/>
              </a:rPr>
              <a:t>650534447 -------- 2A00.00 Glioblastoma of brain</a:t>
            </a:r>
          </a:p>
          <a:p>
            <a:pPr algn="l" rtl="0">
              <a:lnSpc>
                <a:spcPct val="200000"/>
              </a:lnSpc>
            </a:pPr>
            <a:r>
              <a:rPr lang="en-US" sz="2000" b="1" dirty="0">
                <a:latin typeface="Times New Roman" panose="02020603050405020304" pitchFamily="18" charset="0"/>
                <a:cs typeface="Times New Roman" panose="02020603050405020304" pitchFamily="18" charset="0"/>
              </a:rPr>
              <a:t>1630407678 ------- 02 Neoplasms</a:t>
            </a:r>
          </a:p>
          <a:p>
            <a:pPr algn="l" rtl="0">
              <a:lnSpc>
                <a:spcPct val="200000"/>
              </a:lnSpc>
            </a:pPr>
            <a:r>
              <a:rPr lang="en-US" sz="2000" b="1" dirty="0">
                <a:latin typeface="Times New Roman" panose="02020603050405020304" pitchFamily="18" charset="0"/>
                <a:cs typeface="Times New Roman" panose="02020603050405020304" pitchFamily="18" charset="0"/>
              </a:rPr>
              <a:t>1719389232 ------ 2A00 Primary neoplasms of brain </a:t>
            </a:r>
          </a:p>
          <a:p>
            <a:pPr algn="l" rtl="0">
              <a:lnSpc>
                <a:spcPct val="200000"/>
              </a:lnSpc>
            </a:pPr>
            <a:r>
              <a:rPr lang="en-US" sz="2000" b="1" dirty="0">
                <a:latin typeface="Times New Roman" panose="02020603050405020304" pitchFamily="18" charset="0"/>
                <a:cs typeface="Times New Roman" panose="02020603050405020304" pitchFamily="18" charset="0"/>
              </a:rPr>
              <a:t>1663264387 ------- XS0T Moderate </a:t>
            </a:r>
          </a:p>
          <a:p>
            <a:pPr algn="l" rtl="0">
              <a:lnSpc>
                <a:spcPct val="200000"/>
              </a:lnSpc>
            </a:pPr>
            <a:r>
              <a:rPr lang="en-US" sz="2000" b="1" dirty="0">
                <a:latin typeface="Times New Roman" panose="02020603050405020304" pitchFamily="18" charset="0"/>
                <a:cs typeface="Times New Roman" panose="02020603050405020304" pitchFamily="18" charset="0"/>
              </a:rPr>
              <a:t>1951394984 ----- VD20 Washing oneself [WHODAS]</a:t>
            </a:r>
            <a:endParaRPr lang="fa-I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08899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5994DE-1178-7CA4-3EFC-D0ACF7854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2" y="79516"/>
            <a:ext cx="11873942" cy="6453805"/>
          </a:xfrm>
          <a:prstGeom prst="rect">
            <a:avLst/>
          </a:prstGeom>
        </p:spPr>
      </p:pic>
      <p:sp>
        <p:nvSpPr>
          <p:cNvPr id="8" name="Rectangle: Rounded Corners 7">
            <a:extLst>
              <a:ext uri="{FF2B5EF4-FFF2-40B4-BE49-F238E27FC236}">
                <a16:creationId xmlns:a16="http://schemas.microsoft.com/office/drawing/2014/main" id="{6DCA2A4B-137E-D6BC-461C-BD90C1A9A60F}"/>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6" name="Rectangle: Rounded Corners 15">
            <a:extLst>
              <a:ext uri="{FF2B5EF4-FFF2-40B4-BE49-F238E27FC236}">
                <a16:creationId xmlns:a16="http://schemas.microsoft.com/office/drawing/2014/main" id="{820566B0-3C28-C16F-69D8-228E16D8A090}"/>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2AFE5FE7-CF0A-ECF8-D2AC-5E4FB413518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258B2BED-4680-A04A-601B-C35E22A67411}"/>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9" name="Rectangle: Rounded Corners 8">
            <a:extLst>
              <a:ext uri="{FF2B5EF4-FFF2-40B4-BE49-F238E27FC236}">
                <a16:creationId xmlns:a16="http://schemas.microsoft.com/office/drawing/2014/main" id="{5C2C769C-D81D-1BFA-9446-DB9B9A387C72}"/>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20" name="TextBox 19">
            <a:extLst>
              <a:ext uri="{FF2B5EF4-FFF2-40B4-BE49-F238E27FC236}">
                <a16:creationId xmlns:a16="http://schemas.microsoft.com/office/drawing/2014/main" id="{3015C771-4658-07F9-B7D1-BB81C3EA4C98}"/>
              </a:ext>
            </a:extLst>
          </p:cNvPr>
          <p:cNvSpPr txBox="1"/>
          <p:nvPr/>
        </p:nvSpPr>
        <p:spPr>
          <a:xfrm>
            <a:off x="578377" y="6553198"/>
            <a:ext cx="463323" cy="338554"/>
          </a:xfrm>
          <a:prstGeom prst="rect">
            <a:avLst/>
          </a:prstGeom>
          <a:noFill/>
        </p:spPr>
        <p:txBody>
          <a:bodyPr wrap="square" rtlCol="0">
            <a:spAutoFit/>
          </a:bodyPr>
          <a:lstStyle/>
          <a:p>
            <a:pPr algn="ctr"/>
            <a:r>
              <a:rPr lang="fa-IR" sz="1600">
                <a:cs typeface="B Titr" panose="00000700000000000000" pitchFamily="2" charset="-78"/>
              </a:rPr>
              <a:t>101</a:t>
            </a:r>
            <a:endParaRPr lang="en-US" sz="1600" dirty="0">
              <a:cs typeface="B Titr" panose="00000700000000000000" pitchFamily="2" charset="-78"/>
            </a:endParaRPr>
          </a:p>
        </p:txBody>
      </p:sp>
      <p:sp>
        <p:nvSpPr>
          <p:cNvPr id="2" name="Google Shape;1236;p52">
            <a:extLst>
              <a:ext uri="{FF2B5EF4-FFF2-40B4-BE49-F238E27FC236}">
                <a16:creationId xmlns:a16="http://schemas.microsoft.com/office/drawing/2014/main" id="{B020B213-EE8A-4EF2-C30D-345D3D2F4A6D}"/>
              </a:ext>
            </a:extLst>
          </p:cNvPr>
          <p:cNvSpPr txBox="1">
            <a:spLocks/>
          </p:cNvSpPr>
          <p:nvPr/>
        </p:nvSpPr>
        <p:spPr>
          <a:xfrm>
            <a:off x="1948070" y="2209800"/>
            <a:ext cx="4572000" cy="914400"/>
          </a:xfrm>
          <a:prstGeom prst="rect">
            <a:avLst/>
          </a:prstGeom>
        </p:spPr>
        <p:txBody>
          <a:bodyPr spcFirstLastPara="1" wrap="square" lIns="91425" tIns="91425" rIns="91425" bIns="91425" anchor="t" anchorCtr="0">
            <a:prstTxWarp prst="textPlain">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b="1" dirty="0">
                <a:solidFill>
                  <a:schemeClr val="bg1"/>
                </a:solidFill>
                <a:latin typeface="Bodoni MT" panose="02070603080606020203" pitchFamily="18" charset="0"/>
              </a:rPr>
              <a:t>Thanks!</a:t>
            </a:r>
          </a:p>
        </p:txBody>
      </p:sp>
    </p:spTree>
    <p:extLst>
      <p:ext uri="{BB962C8B-B14F-4D97-AF65-F5344CB8AC3E}">
        <p14:creationId xmlns:p14="http://schemas.microsoft.com/office/powerpoint/2010/main" val="183198334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11</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96091" y="4573835"/>
            <a:ext cx="10077157" cy="1862048"/>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000" b="1" dirty="0">
                <a:solidFill>
                  <a:schemeClr val="tx1"/>
                </a:solidFill>
                <a:cs typeface="B Nazanin" panose="00000400000000000000" pitchFamily="2" charset="-78"/>
              </a:rPr>
              <a:t>انفارکتوس میوکارد توسط ترومبوز عروق کرونر ایجاد می‌شود که خود ترمبوز عروق کرونر جزء عوارض آترواسکلروزیس عروق کرونر محسوب می‌شود. در این توالی، انفارکتوس میوکارد ناشی از ترومبوز کرونری که خود نیز نتیجه آترواسکلروز عروق کرونر می‌باشد. </a:t>
            </a:r>
          </a:p>
        </p:txBody>
      </p:sp>
      <p:sp>
        <p:nvSpPr>
          <p:cNvPr id="4" name="TextBox 3">
            <a:extLst>
              <a:ext uri="{FF2B5EF4-FFF2-40B4-BE49-F238E27FC236}">
                <a16:creationId xmlns:a16="http://schemas.microsoft.com/office/drawing/2014/main" id="{6D4BA4B8-166C-00E1-262D-3E11CDA16FF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10" name="Table 9">
            <a:extLst>
              <a:ext uri="{FF2B5EF4-FFF2-40B4-BE49-F238E27FC236}">
                <a16:creationId xmlns:a16="http://schemas.microsoft.com/office/drawing/2014/main" id="{3A546858-9202-D798-97C5-2D34D063D94E}"/>
              </a:ext>
            </a:extLst>
          </p:cNvPr>
          <p:cNvGraphicFramePr>
            <a:graphicFrameLocks noGrp="1"/>
          </p:cNvGraphicFramePr>
          <p:nvPr>
            <p:extLst>
              <p:ext uri="{D42A27DB-BD31-4B8C-83A1-F6EECF244321}">
                <p14:modId xmlns:p14="http://schemas.microsoft.com/office/powerpoint/2010/main" val="429935637"/>
              </p:ext>
            </p:extLst>
          </p:nvPr>
        </p:nvGraphicFramePr>
        <p:xfrm>
          <a:off x="578377" y="1089720"/>
          <a:ext cx="6682325" cy="3532338"/>
        </p:xfrm>
        <a:graphic>
          <a:graphicData uri="http://schemas.openxmlformats.org/drawingml/2006/table">
            <a:tbl>
              <a:tblPr rtl="1" firstRow="1" firstCol="1" bandRow="1">
                <a:tableStyleId>{72833802-FEF1-4C79-8D5D-14CF1EAF98D9}</a:tableStyleId>
              </a:tblPr>
              <a:tblGrid>
                <a:gridCol w="4844561">
                  <a:extLst>
                    <a:ext uri="{9D8B030D-6E8A-4147-A177-3AD203B41FA5}">
                      <a16:colId xmlns:a16="http://schemas.microsoft.com/office/drawing/2014/main" val="3773121156"/>
                    </a:ext>
                  </a:extLst>
                </a:gridCol>
                <a:gridCol w="409494">
                  <a:extLst>
                    <a:ext uri="{9D8B030D-6E8A-4147-A177-3AD203B41FA5}">
                      <a16:colId xmlns:a16="http://schemas.microsoft.com/office/drawing/2014/main" val="739310185"/>
                    </a:ext>
                  </a:extLst>
                </a:gridCol>
                <a:gridCol w="277398">
                  <a:extLst>
                    <a:ext uri="{9D8B030D-6E8A-4147-A177-3AD203B41FA5}">
                      <a16:colId xmlns:a16="http://schemas.microsoft.com/office/drawing/2014/main" val="775302012"/>
                    </a:ext>
                  </a:extLst>
                </a:gridCol>
                <a:gridCol w="1150872">
                  <a:extLst>
                    <a:ext uri="{9D8B030D-6E8A-4147-A177-3AD203B41FA5}">
                      <a16:colId xmlns:a16="http://schemas.microsoft.com/office/drawing/2014/main" val="3920481931"/>
                    </a:ext>
                  </a:extLst>
                </a:gridCol>
              </a:tblGrid>
              <a:tr h="1009239">
                <a:tc>
                  <a:txBody>
                    <a:bodyPr/>
                    <a:lstStyle/>
                    <a:p>
                      <a:pPr marL="0" marR="0" indent="0" algn="just" rtl="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Myocardial infarction</a:t>
                      </a:r>
                    </a:p>
                  </a:txBody>
                  <a:tcPr marL="68580" marR="68580" marT="0" marB="0">
                    <a:lnL w="9525" cap="rnd" cmpd="sng" algn="ctr">
                      <a:noFill/>
                      <a:prstDash val="solid"/>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a:t>
                      </a: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Example 1:</a:t>
                      </a:r>
                    </a:p>
                  </a:txBody>
                  <a:tcPr marL="68580" marR="68580" marT="0" marB="0">
                    <a:lnL>
                      <a:noFill/>
                    </a:lnL>
                    <a:lnR w="952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825132315"/>
                  </a:ext>
                </a:extLst>
              </a:tr>
              <a:tr h="504620">
                <a:tc>
                  <a:txBody>
                    <a:bodyPr/>
                    <a:lstStyle/>
                    <a:p>
                      <a:pPr marL="6350" marR="0" algn="just" rtl="0">
                        <a:spcBef>
                          <a:spcPts val="0"/>
                        </a:spcBef>
                        <a:spcAft>
                          <a:spcPts val="0"/>
                        </a:spcAft>
                      </a:pPr>
                      <a:r>
                        <a:rPr lang="en-US" sz="1800" dirty="0">
                          <a:effectLst/>
                          <a:latin typeface="Times New Roman" panose="02020603050405020304" pitchFamily="18" charset="0"/>
                          <a:cs typeface="Times New Roman" panose="02020603050405020304" pitchFamily="18" charset="0"/>
                        </a:rPr>
                        <a:t>due to </a:t>
                      </a:r>
                    </a:p>
                  </a:txBody>
                  <a:tcPr marL="68580" marR="68580" marT="0" marB="0">
                    <a:lnL w="9525" cap="rnd" cmpd="sng" algn="ctr">
                      <a:noFill/>
                      <a:prstDash val="solid"/>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txBody>
                  <a:tcPr marL="68580" marR="68580" marT="0" marB="0">
                    <a:lnL>
                      <a:noFill/>
                    </a:lnL>
                    <a:lnR w="952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98838"/>
                  </a:ext>
                </a:extLst>
              </a:tr>
              <a:tr h="1009239">
                <a:tc>
                  <a:txBody>
                    <a:bodyPr/>
                    <a:lstStyle/>
                    <a:p>
                      <a:pPr marL="0" marR="0" indent="0" algn="just" rtl="0">
                        <a:spcBef>
                          <a:spcPts val="0"/>
                        </a:spcBef>
                        <a:spcAft>
                          <a:spcPts val="0"/>
                        </a:spcAft>
                      </a:pPr>
                      <a:r>
                        <a:rPr lang="en-US" sz="1800" dirty="0">
                          <a:effectLst/>
                          <a:latin typeface="Times New Roman" panose="02020603050405020304" pitchFamily="18" charset="0"/>
                          <a:cs typeface="Times New Roman" panose="02020603050405020304" pitchFamily="18" charset="0"/>
                        </a:rPr>
                        <a:t>Coronary thrombosis</a:t>
                      </a:r>
                    </a:p>
                  </a:txBody>
                  <a:tcPr marL="68580" marR="68580" marT="0" marB="0">
                    <a:lnL w="9525" cap="rnd" cmpd="sng" algn="ctr">
                      <a:noFill/>
                      <a:prstDash val="solid"/>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en-US" sz="1800">
                          <a:effectLst/>
                          <a:latin typeface="Times New Roman" panose="02020603050405020304" pitchFamily="18" charset="0"/>
                          <a:cs typeface="Times New Roman" panose="02020603050405020304" pitchFamily="18" charset="0"/>
                        </a:rPr>
                        <a:t>(b)</a:t>
                      </a: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txBody>
                  <a:tcPr marL="68580" marR="68580" marT="0" marB="0">
                    <a:lnL>
                      <a:noFill/>
                    </a:lnL>
                    <a:lnR w="952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32306543"/>
                  </a:ext>
                </a:extLst>
              </a:tr>
              <a:tr h="504620">
                <a:tc>
                  <a:txBody>
                    <a:bodyPr/>
                    <a:lstStyle/>
                    <a:p>
                      <a:pPr marL="6350" marR="0" algn="just" rtl="0">
                        <a:spcBef>
                          <a:spcPts val="0"/>
                        </a:spcBef>
                        <a:spcAft>
                          <a:spcPts val="0"/>
                        </a:spcAft>
                      </a:pPr>
                      <a:r>
                        <a:rPr lang="en-US" sz="1800" dirty="0">
                          <a:effectLst/>
                          <a:latin typeface="Times New Roman" panose="02020603050405020304" pitchFamily="18" charset="0"/>
                          <a:cs typeface="Times New Roman" panose="02020603050405020304" pitchFamily="18" charset="0"/>
                        </a:rPr>
                        <a:t>due to </a:t>
                      </a:r>
                    </a:p>
                  </a:txBody>
                  <a:tcPr marL="68580" marR="68580" marT="0" marB="0">
                    <a:lnL w="9525" cap="rnd" cmpd="sng" algn="ctr">
                      <a:noFill/>
                      <a:prstDash val="solid"/>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txBody>
                  <a:tcPr marL="68580" marR="68580" marT="0" marB="0">
                    <a:lnL>
                      <a:noFill/>
                    </a:lnL>
                    <a:lnR w="952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208947083"/>
                  </a:ext>
                </a:extLst>
              </a:tr>
              <a:tr h="504620">
                <a:tc>
                  <a:txBody>
                    <a:bodyPr/>
                    <a:lstStyle/>
                    <a:p>
                      <a:pPr marL="0" marR="0" indent="0" algn="just" rtl="0">
                        <a:spcBef>
                          <a:spcPts val="0"/>
                        </a:spcBef>
                        <a:spcAft>
                          <a:spcPts val="0"/>
                        </a:spcAft>
                      </a:pPr>
                      <a:r>
                        <a:rPr lang="en-US" sz="1800" dirty="0">
                          <a:effectLst/>
                          <a:latin typeface="Times New Roman" panose="02020603050405020304" pitchFamily="18" charset="0"/>
                          <a:cs typeface="Times New Roman" panose="02020603050405020304" pitchFamily="18" charset="0"/>
                        </a:rPr>
                        <a:t>Coronary atherosclerosis</a:t>
                      </a:r>
                    </a:p>
                  </a:txBody>
                  <a:tcPr marL="68580" marR="68580" marT="0" marB="0">
                    <a:lnL w="9525" cap="rnd" cmpd="sng" algn="ctr">
                      <a:noFill/>
                      <a:prstDash val="solid"/>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en-US" sz="1800" dirty="0">
                          <a:effectLst/>
                          <a:latin typeface="Times New Roman" panose="02020603050405020304" pitchFamily="18" charset="0"/>
                          <a:cs typeface="Times New Roman" panose="02020603050405020304" pitchFamily="18" charset="0"/>
                        </a:rPr>
                        <a:t>(c)</a:t>
                      </a: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txBody>
                  <a:tcPr marL="68580" marR="68580" marT="0" marB="0">
                    <a:lnL>
                      <a:noFill/>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tc>
                  <a:txBody>
                    <a:bodyPr/>
                    <a:lstStyle/>
                    <a:p>
                      <a:pPr marL="0" marR="0" indent="0" algn="just" rtl="0">
                        <a:spcBef>
                          <a:spcPts val="0"/>
                        </a:spcBef>
                        <a:spcAft>
                          <a:spcPts val="0"/>
                        </a:spcAft>
                      </a:pPr>
                      <a:r>
                        <a:rPr lang="fa-IR"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txBody>
                  <a:tcPr marL="68580" marR="68580" marT="0" marB="0">
                    <a:lnL>
                      <a:noFill/>
                    </a:lnL>
                    <a:lnR w="952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174130689"/>
                  </a:ext>
                </a:extLst>
              </a:tr>
            </a:tbl>
          </a:graphicData>
        </a:graphic>
      </p:graphicFrame>
    </p:spTree>
    <p:extLst>
      <p:ext uri="{BB962C8B-B14F-4D97-AF65-F5344CB8AC3E}">
        <p14:creationId xmlns:p14="http://schemas.microsoft.com/office/powerpoint/2010/main" val="559609877"/>
      </p:ext>
    </p:extLst>
  </p:cSld>
  <p:clrMapOvr>
    <a:masterClrMapping/>
  </p:clrMapOvr>
  <p:transitio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12</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64309" y="4823134"/>
            <a:ext cx="9731122" cy="1246495"/>
          </a:xfrm>
          <a:prstGeom prst="rect">
            <a:avLst/>
          </a:prstGeom>
          <a:noFill/>
        </p:spPr>
        <p:txBody>
          <a:bodyPr wrap="square">
            <a:spAutoFit/>
          </a:bodyPr>
          <a:lstStyle/>
          <a:p>
            <a:pPr marL="342900" indent="-342900" algn="r" rtl="1">
              <a:lnSpc>
                <a:spcPct val="200000"/>
              </a:lnSpc>
              <a:buFont typeface="Arial" panose="020B0604020202020204" pitchFamily="34" charset="0"/>
              <a:buChar char="•"/>
            </a:pPr>
            <a:r>
              <a:rPr lang="fa-IR" sz="2000" b="1" dirty="0">
                <a:solidFill>
                  <a:schemeClr val="tx1"/>
                </a:solidFill>
                <a:cs typeface="B Nazanin" panose="00000400000000000000" pitchFamily="2" charset="-78"/>
              </a:rPr>
              <a:t>خونریزی شدید، عارضه آمپوتاسیون است. در توالی، خونریزی شدید ناشی از ترومای آمپوتاسیون پای راست است که خود آمپوتاسیون نیز بوسیله تصادف با اتوبوس برقی رخ داده است.</a:t>
            </a:r>
          </a:p>
        </p:txBody>
      </p:sp>
      <p:sp>
        <p:nvSpPr>
          <p:cNvPr id="4" name="TextBox 3">
            <a:extLst>
              <a:ext uri="{FF2B5EF4-FFF2-40B4-BE49-F238E27FC236}">
                <a16:creationId xmlns:a16="http://schemas.microsoft.com/office/drawing/2014/main" id="{59E26F2E-BC75-946D-D26D-B5EC6A6500F5}"/>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10" name="Content Placeholder 10">
            <a:extLst>
              <a:ext uri="{FF2B5EF4-FFF2-40B4-BE49-F238E27FC236}">
                <a16:creationId xmlns:a16="http://schemas.microsoft.com/office/drawing/2014/main" id="{FF7533A7-0231-3BFA-D852-A75DE6439FE8}"/>
              </a:ext>
            </a:extLst>
          </p:cNvPr>
          <p:cNvGraphicFramePr>
            <a:graphicFrameLocks/>
          </p:cNvGraphicFramePr>
          <p:nvPr>
            <p:extLst>
              <p:ext uri="{D42A27DB-BD31-4B8C-83A1-F6EECF244321}">
                <p14:modId xmlns:p14="http://schemas.microsoft.com/office/powerpoint/2010/main" val="2030113602"/>
              </p:ext>
            </p:extLst>
          </p:nvPr>
        </p:nvGraphicFramePr>
        <p:xfrm>
          <a:off x="578377" y="1051556"/>
          <a:ext cx="9024730" cy="3566338"/>
        </p:xfrm>
        <a:graphic>
          <a:graphicData uri="http://schemas.openxmlformats.org/drawingml/2006/table">
            <a:tbl>
              <a:tblPr rtl="1" firstRow="1" firstCol="1" bandRow="1">
                <a:tableStyleId>{2D5ABB26-0587-4C30-8999-92F81FD0307C}</a:tableStyleId>
              </a:tblPr>
              <a:tblGrid>
                <a:gridCol w="6495547">
                  <a:extLst>
                    <a:ext uri="{9D8B030D-6E8A-4147-A177-3AD203B41FA5}">
                      <a16:colId xmlns:a16="http://schemas.microsoft.com/office/drawing/2014/main" val="3595666214"/>
                    </a:ext>
                  </a:extLst>
                </a:gridCol>
                <a:gridCol w="600251">
                  <a:extLst>
                    <a:ext uri="{9D8B030D-6E8A-4147-A177-3AD203B41FA5}">
                      <a16:colId xmlns:a16="http://schemas.microsoft.com/office/drawing/2014/main" val="3533712770"/>
                    </a:ext>
                  </a:extLst>
                </a:gridCol>
                <a:gridCol w="374636">
                  <a:extLst>
                    <a:ext uri="{9D8B030D-6E8A-4147-A177-3AD203B41FA5}">
                      <a16:colId xmlns:a16="http://schemas.microsoft.com/office/drawing/2014/main" val="566072562"/>
                    </a:ext>
                  </a:extLst>
                </a:gridCol>
                <a:gridCol w="1554296">
                  <a:extLst>
                    <a:ext uri="{9D8B030D-6E8A-4147-A177-3AD203B41FA5}">
                      <a16:colId xmlns:a16="http://schemas.microsoft.com/office/drawing/2014/main" val="4058035534"/>
                    </a:ext>
                  </a:extLst>
                </a:gridCol>
              </a:tblGrid>
              <a:tr h="1098712">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Extensive hemorrhage</a:t>
                      </a:r>
                    </a:p>
                  </a:txBody>
                  <a:tcPr marL="68580" marR="68580" marT="0" marB="0"/>
                </a:tc>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p>
                  </a:txBody>
                  <a:tcPr marL="68580" marR="68580" marT="0" marB="0"/>
                </a:tc>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1</a:t>
                      </a:r>
                    </a:p>
                  </a:txBody>
                  <a:tcPr marL="68580" marR="68580" marT="0" marB="0"/>
                </a:tc>
                <a:tc>
                  <a:txBody>
                    <a:bodyPr/>
                    <a:lstStyle/>
                    <a:p>
                      <a:pPr marL="0" marR="0"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Example 2:</a:t>
                      </a:r>
                    </a:p>
                  </a:txBody>
                  <a:tcPr marL="68580" marR="68580" marT="0" marB="0"/>
                </a:tc>
                <a:extLst>
                  <a:ext uri="{0D108BD9-81ED-4DB2-BD59-A6C34878D82A}">
                    <a16:rowId xmlns:a16="http://schemas.microsoft.com/office/drawing/2014/main" val="3020727797"/>
                  </a:ext>
                </a:extLst>
              </a:tr>
              <a:tr h="549355">
                <a:tc>
                  <a:txBody>
                    <a:bodyPr/>
                    <a:lstStyle/>
                    <a:p>
                      <a:pPr marL="6350" marR="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due to </a:t>
                      </a: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8901250"/>
                  </a:ext>
                </a:extLst>
              </a:tr>
              <a:tr h="819561">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Traumatic amputation of right leg</a:t>
                      </a:r>
                    </a:p>
                  </a:txBody>
                  <a:tcPr marL="68580" marR="68580" marT="0" marB="0"/>
                </a:tc>
                <a:tc>
                  <a:txBody>
                    <a:bodyPr/>
                    <a:lstStyle/>
                    <a:p>
                      <a:pPr marL="0" marR="0"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(b)</a:t>
                      </a: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592806"/>
                  </a:ext>
                </a:extLst>
              </a:tr>
              <a:tr h="549355">
                <a:tc>
                  <a:txBody>
                    <a:bodyPr/>
                    <a:lstStyle/>
                    <a:p>
                      <a:pPr marL="6350" marR="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due to </a:t>
                      </a: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7466907"/>
                  </a:ext>
                </a:extLst>
              </a:tr>
              <a:tr h="549355">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Run over by street car</a:t>
                      </a:r>
                    </a:p>
                  </a:txBody>
                  <a:tcPr marL="68580" marR="68580" marT="0" marB="0"/>
                </a:tc>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p>
                  </a:txBody>
                  <a:tcPr marL="68580" marR="68580" marT="0" marB="0"/>
                </a:tc>
                <a:tc>
                  <a:txBody>
                    <a:bodyPr/>
                    <a:lstStyle/>
                    <a:p>
                      <a:pPr marL="0"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867349"/>
                  </a:ext>
                </a:extLst>
              </a:tr>
            </a:tbl>
          </a:graphicData>
        </a:graphic>
      </p:graphicFrame>
    </p:spTree>
    <p:extLst>
      <p:ext uri="{BB962C8B-B14F-4D97-AF65-F5344CB8AC3E}">
        <p14:creationId xmlns:p14="http://schemas.microsoft.com/office/powerpoint/2010/main" val="1808854408"/>
      </p:ext>
    </p:extLst>
  </p:cSld>
  <p:clrMapOvr>
    <a:masterClrMapping/>
  </p:clrMapOvr>
  <p:transitio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13</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211628" y="1213007"/>
            <a:ext cx="10317123" cy="4939814"/>
          </a:xfrm>
          <a:prstGeom prst="rect">
            <a:avLst/>
          </a:prstGeom>
          <a:noFill/>
        </p:spPr>
        <p:txBody>
          <a:bodyPr wrap="square">
            <a:spAutoFit/>
          </a:bodyPr>
          <a:lstStyle/>
          <a:p>
            <a:pPr marL="342900" indent="-342900" algn="r" rtl="1">
              <a:lnSpc>
                <a:spcPct val="200000"/>
              </a:lnSpc>
              <a:buFont typeface="Arial" panose="020B0604020202020204" pitchFamily="34" charset="0"/>
              <a:buChar char="•"/>
            </a:pPr>
            <a:r>
              <a:rPr lang="fa-IR" sz="2000" b="1" dirty="0">
                <a:solidFill>
                  <a:srgbClr val="FF0000"/>
                </a:solidFill>
                <a:cs typeface="B Nazanin" panose="00000400000000000000" pitchFamily="2" charset="-78"/>
              </a:rPr>
              <a:t>رابطه علی(</a:t>
            </a:r>
            <a:r>
              <a:rPr lang="en-US" sz="2000" b="1" dirty="0">
                <a:solidFill>
                  <a:srgbClr val="FF0000"/>
                </a:solidFill>
                <a:cs typeface="B Nazanin" panose="00000400000000000000" pitchFamily="2" charset="-78"/>
              </a:rPr>
              <a:t>Casual relationship</a:t>
            </a:r>
            <a:r>
              <a:rPr lang="fa-IR" sz="2000" b="1" dirty="0">
                <a:solidFill>
                  <a:srgbClr val="FF0000"/>
                </a:solidFill>
                <a:cs typeface="B Nazanin" panose="00000400000000000000" pitchFamily="2" charset="-78"/>
              </a:rPr>
              <a:t>)</a:t>
            </a:r>
            <a:endParaRPr lang="en-US" sz="2000" b="1" dirty="0">
              <a:solidFill>
                <a:srgbClr val="FF0000"/>
              </a:solidFill>
              <a:cs typeface="B Nazanin" panose="00000400000000000000" pitchFamily="2" charset="-78"/>
            </a:endParaRPr>
          </a:p>
          <a:p>
            <a:pPr marL="342900" indent="-342900" algn="r" rtl="1">
              <a:lnSpc>
                <a:spcPct val="200000"/>
              </a:lnSpc>
              <a:buFont typeface="Arial" panose="020B0604020202020204" pitchFamily="34" charset="0"/>
              <a:buChar char="•"/>
            </a:pPr>
            <a:r>
              <a:rPr lang="fa-IR" sz="2000" b="1" dirty="0">
                <a:solidFill>
                  <a:schemeClr val="tx1"/>
                </a:solidFill>
                <a:cs typeface="B Nazanin" panose="00000400000000000000" pitchFamily="2" charset="-78"/>
              </a:rPr>
              <a:t>رابطه علی صحیح: وضعیت ذکر شده روی گواهی فوت، باعث ایجاد وضعیت دیگرثبت شده باشد. </a:t>
            </a:r>
          </a:p>
          <a:p>
            <a:pPr marL="342900" indent="-342900" algn="r" rtl="1">
              <a:lnSpc>
                <a:spcPct val="200000"/>
              </a:lnSpc>
              <a:buFont typeface="Arial" panose="020B0604020202020204" pitchFamily="34" charset="0"/>
              <a:buChar char="•"/>
            </a:pPr>
            <a:r>
              <a:rPr lang="fa-IR" sz="2000" b="1" dirty="0">
                <a:solidFill>
                  <a:schemeClr val="tx1"/>
                </a:solidFill>
                <a:highlight>
                  <a:srgbClr val="00FFFF"/>
                </a:highlight>
                <a:cs typeface="B Nazanin" panose="00000400000000000000" pitchFamily="2" charset="-78"/>
              </a:rPr>
              <a:t>آیا رابطه علی که در گواهی فوت آمده قابل قبول است یا نیست؟</a:t>
            </a:r>
          </a:p>
          <a:p>
            <a:pPr marL="342900" indent="-342900" algn="r" rtl="1">
              <a:lnSpc>
                <a:spcPct val="200000"/>
              </a:lnSpc>
              <a:buFont typeface="Arial" panose="020B0604020202020204" pitchFamily="34" charset="0"/>
              <a:buChar char="•"/>
            </a:pPr>
            <a:r>
              <a:rPr lang="fa-IR" sz="2000" b="1" dirty="0">
                <a:solidFill>
                  <a:schemeClr val="tx1"/>
                </a:solidFill>
                <a:cs typeface="B Nazanin" panose="00000400000000000000" pitchFamily="2" charset="-78"/>
              </a:rPr>
              <a:t> دستورالعمل‌های پذیرش و رد توالی‌ها باید استفاده شود. </a:t>
            </a:r>
          </a:p>
          <a:p>
            <a:pPr marL="342900" indent="-342900" algn="r" rtl="1">
              <a:lnSpc>
                <a:spcPct val="200000"/>
              </a:lnSpc>
              <a:buFont typeface="Arial" panose="020B0604020202020204" pitchFamily="34" charset="0"/>
              <a:buChar char="•"/>
            </a:pPr>
            <a:r>
              <a:rPr lang="fa-IR" sz="2000" b="1" dirty="0">
                <a:solidFill>
                  <a:schemeClr val="tx1"/>
                </a:solidFill>
                <a:cs typeface="B Nazanin" panose="00000400000000000000" pitchFamily="2" charset="-78"/>
              </a:rPr>
              <a:t>اگر توالی در دستورالعمل‌های پذیرش ذکر نشده‌ باشد، حتی‌الامکان باید رابطه علی پذیرفته شود، زیرا نظر گواهی‌کننده بر سایر موارد ارجح است.</a:t>
            </a:r>
          </a:p>
          <a:p>
            <a:pPr marL="342900" indent="-342900" algn="r" rtl="1">
              <a:lnSpc>
                <a:spcPct val="200000"/>
              </a:lnSpc>
              <a:buFont typeface="Arial" panose="020B0604020202020204" pitchFamily="34" charset="0"/>
              <a:buChar char="•"/>
            </a:pPr>
            <a:r>
              <a:rPr lang="fa-IR" sz="2000" b="1" dirty="0">
                <a:solidFill>
                  <a:schemeClr val="tx1"/>
                </a:solidFill>
                <a:cs typeface="B Nazanin" panose="00000400000000000000" pitchFamily="2" charset="-78"/>
              </a:rPr>
              <a:t> اگر رابطه بیان شده غیرمحتمل به نظر ‌رسید، باید به جداول بین‌المللی تصمیم‌گیری برای کدگذاری مرگ مراجعه شود. </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Tree>
    <p:extLst>
      <p:ext uri="{BB962C8B-B14F-4D97-AF65-F5344CB8AC3E}">
        <p14:creationId xmlns:p14="http://schemas.microsoft.com/office/powerpoint/2010/main" val="1161864948"/>
      </p:ext>
    </p:extLst>
  </p:cSld>
  <p:clrMapOvr>
    <a:masterClrMapping/>
  </p:clrMapOvr>
  <p:transitio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14</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53887" y="1213006"/>
            <a:ext cx="10317123" cy="4431983"/>
          </a:xfrm>
          <a:prstGeom prst="rect">
            <a:avLst/>
          </a:prstGeom>
          <a:noFill/>
        </p:spPr>
        <p:txBody>
          <a:bodyPr wrap="square">
            <a:spAutoFit/>
          </a:bodyPr>
          <a:lstStyle/>
          <a:p>
            <a:pPr marL="342900" indent="-342900" algn="r"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مدت زمان</a:t>
            </a:r>
            <a:r>
              <a:rPr lang="en-US" sz="2400" b="1" dirty="0">
                <a:solidFill>
                  <a:srgbClr val="FF0000"/>
                </a:solidFill>
                <a:cs typeface="B Nazanin" panose="00000400000000000000" pitchFamily="2" charset="-78"/>
              </a:rPr>
              <a:t>(Duration)</a:t>
            </a:r>
          </a:p>
          <a:p>
            <a:pPr marL="342900" indent="-342900" algn="r" rtl="1">
              <a:lnSpc>
                <a:spcPct val="200000"/>
              </a:lnSpc>
              <a:buFont typeface="Arial" panose="020B0604020202020204" pitchFamily="34" charset="0"/>
              <a:buChar char="•"/>
            </a:pPr>
            <a:r>
              <a:rPr lang="en-US" sz="2400" b="1" dirty="0">
                <a:cs typeface="B Nazanin" panose="00000400000000000000" pitchFamily="2" charset="-78"/>
              </a:rPr>
              <a:t> </a:t>
            </a:r>
            <a:r>
              <a:rPr lang="fa-IR" sz="2400" b="1" dirty="0">
                <a:cs typeface="B Nazanin" panose="00000400000000000000" pitchFamily="2" charset="-78"/>
              </a:rPr>
              <a:t>همه وضعیت‌ها و بیماری‌هایی که در گواهی فوت گزارش می‌شوند، باید دارای اطلاعات مربوط به مدت زمان نیز باشد.</a:t>
            </a:r>
          </a:p>
          <a:p>
            <a:pPr marL="342900" indent="-342900" algn="r" rtl="1">
              <a:lnSpc>
                <a:spcPct val="200000"/>
              </a:lnSpc>
              <a:buFont typeface="Arial" panose="020B0604020202020204" pitchFamily="34" charset="0"/>
              <a:buChar char="•"/>
            </a:pPr>
            <a:r>
              <a:rPr lang="fa-IR" sz="2400" b="1" dirty="0">
                <a:cs typeface="B Nazanin" panose="00000400000000000000" pitchFamily="2" charset="-78"/>
              </a:rPr>
              <a:t> منظور از مدت زمان، فاصله زمانی تقریبی بین شروع وضعیت یا بیماری و زمان مرگ است.</a:t>
            </a:r>
          </a:p>
          <a:p>
            <a:pPr marL="342900" indent="-342900" algn="r" rtl="1">
              <a:lnSpc>
                <a:spcPct val="200000"/>
              </a:lnSpc>
              <a:buFont typeface="Arial" panose="020B0604020202020204" pitchFamily="34" charset="0"/>
              <a:buChar char="•"/>
            </a:pPr>
            <a:r>
              <a:rPr lang="fa-IR" sz="2400" b="1" dirty="0">
                <a:cs typeface="B Nazanin" panose="00000400000000000000" pitchFamily="2" charset="-78"/>
              </a:rPr>
              <a:t>این همیشه همان زمان تشخیص بیماری نیست، ممکن است همان زمان تشخیص یا بعد از شروع علائم باشد.</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pic>
        <p:nvPicPr>
          <p:cNvPr id="2" name="Picture 1">
            <a:extLst>
              <a:ext uri="{FF2B5EF4-FFF2-40B4-BE49-F238E27FC236}">
                <a16:creationId xmlns:a16="http://schemas.microsoft.com/office/drawing/2014/main" id="{A96B5C51-653C-C6D2-0B14-F2E88A51DFFA}"/>
              </a:ext>
            </a:extLst>
          </p:cNvPr>
          <p:cNvPicPr>
            <a:picLocks noChangeAspect="1"/>
          </p:cNvPicPr>
          <p:nvPr/>
        </p:nvPicPr>
        <p:blipFill>
          <a:blip r:embed="rId3"/>
          <a:stretch>
            <a:fillRect/>
          </a:stretch>
        </p:blipFill>
        <p:spPr>
          <a:xfrm>
            <a:off x="488052" y="428087"/>
            <a:ext cx="932938" cy="904697"/>
          </a:xfrm>
          <a:prstGeom prst="rect">
            <a:avLst/>
          </a:prstGeom>
        </p:spPr>
      </p:pic>
    </p:spTree>
    <p:extLst>
      <p:ext uri="{BB962C8B-B14F-4D97-AF65-F5344CB8AC3E}">
        <p14:creationId xmlns:p14="http://schemas.microsoft.com/office/powerpoint/2010/main" val="29010667"/>
      </p:ext>
    </p:extLst>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15</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688119" y="1111493"/>
            <a:ext cx="9697823" cy="4939814"/>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000" b="1" dirty="0">
                <a:solidFill>
                  <a:srgbClr val="FF0000"/>
                </a:solidFill>
                <a:cs typeface="B Nazanin" panose="00000400000000000000" pitchFamily="2" charset="-78"/>
              </a:rPr>
              <a:t>علت پایانی مرگ </a:t>
            </a:r>
            <a:r>
              <a:rPr lang="en-US" sz="2000" b="1" dirty="0">
                <a:solidFill>
                  <a:srgbClr val="FF0000"/>
                </a:solidFill>
                <a:cs typeface="B Nazanin" panose="00000400000000000000" pitchFamily="2" charset="-78"/>
              </a:rPr>
              <a:t>(Terminal cause of death)</a:t>
            </a:r>
          </a:p>
          <a:p>
            <a:pPr marL="342900" indent="-342900" algn="just" rtl="1">
              <a:lnSpc>
                <a:spcPct val="200000"/>
              </a:lnSpc>
              <a:buFont typeface="Arial" panose="020B0604020202020204" pitchFamily="34" charset="0"/>
              <a:buChar char="•"/>
            </a:pPr>
            <a:r>
              <a:rPr lang="fa-IR" sz="2000" b="1" dirty="0">
                <a:cs typeface="B Nazanin" panose="00000400000000000000" pitchFamily="2" charset="-78"/>
              </a:rPr>
              <a:t>علت پایانی مرگ، اولین بیماری است که در خط اول بخش اول گواهی فوت ثبت شده است.</a:t>
            </a:r>
          </a:p>
          <a:p>
            <a:pPr marL="342900" indent="-342900" algn="just" rtl="1">
              <a:lnSpc>
                <a:spcPct val="200000"/>
              </a:lnSpc>
              <a:buFont typeface="Arial" panose="020B0604020202020204" pitchFamily="34" charset="0"/>
              <a:buChar char="•"/>
            </a:pPr>
            <a:endParaRPr lang="fa-IR" sz="2000" b="1" dirty="0">
              <a:cs typeface="B Nazanin" panose="00000400000000000000" pitchFamily="2" charset="-78"/>
            </a:endParaRPr>
          </a:p>
          <a:p>
            <a:pPr marL="342900" indent="-342900" algn="just" rtl="1">
              <a:lnSpc>
                <a:spcPct val="200000"/>
              </a:lnSpc>
              <a:buFont typeface="Arial" panose="020B0604020202020204" pitchFamily="34" charset="0"/>
              <a:buChar char="•"/>
            </a:pPr>
            <a:endParaRPr lang="fa-IR" sz="2000" b="1" dirty="0">
              <a:cs typeface="B Nazanin" panose="00000400000000000000" pitchFamily="2" charset="-78"/>
            </a:endParaRPr>
          </a:p>
          <a:p>
            <a:pPr marL="342900" indent="-342900" algn="just" rtl="1">
              <a:lnSpc>
                <a:spcPct val="200000"/>
              </a:lnSpc>
              <a:buFont typeface="Arial" panose="020B0604020202020204" pitchFamily="34" charset="0"/>
              <a:buChar char="•"/>
            </a:pPr>
            <a:endParaRPr lang="fa-IR" sz="2000" b="1" dirty="0">
              <a:cs typeface="B Nazanin" panose="00000400000000000000" pitchFamily="2" charset="-78"/>
            </a:endParaRPr>
          </a:p>
          <a:p>
            <a:pPr algn="just" rtl="1">
              <a:lnSpc>
                <a:spcPct val="200000"/>
              </a:lnSpc>
            </a:pPr>
            <a:endParaRPr lang="fa-IR" sz="2000" b="1" dirty="0">
              <a:cs typeface="B Nazanin" panose="00000400000000000000" pitchFamily="2" charset="-78"/>
            </a:endParaRPr>
          </a:p>
          <a:p>
            <a:pPr marL="342900" indent="-342900" algn="just" rtl="1">
              <a:lnSpc>
                <a:spcPct val="200000"/>
              </a:lnSpc>
              <a:buFont typeface="Arial" panose="020B0604020202020204" pitchFamily="34" charset="0"/>
              <a:buChar char="•"/>
            </a:pPr>
            <a:r>
              <a:rPr lang="fa-IR" sz="2000" b="1" dirty="0">
                <a:cs typeface="B Nazanin" panose="00000400000000000000" pitchFamily="2" charset="-78"/>
              </a:rPr>
              <a:t>انفارکتوس قلبی علت پایانی منجر به مرگ است، زیرا اولین بیماری است که در اولین خط بخش اول گواهی فوت ثبت شده است.</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2" name="Table 1">
            <a:extLst>
              <a:ext uri="{FF2B5EF4-FFF2-40B4-BE49-F238E27FC236}">
                <a16:creationId xmlns:a16="http://schemas.microsoft.com/office/drawing/2014/main" id="{EA594728-FA4B-7BC6-4188-E9CFCED0D940}"/>
              </a:ext>
            </a:extLst>
          </p:cNvPr>
          <p:cNvGraphicFramePr>
            <a:graphicFrameLocks noGrp="1"/>
          </p:cNvGraphicFramePr>
          <p:nvPr>
            <p:extLst>
              <p:ext uri="{D42A27DB-BD31-4B8C-83A1-F6EECF244321}">
                <p14:modId xmlns:p14="http://schemas.microsoft.com/office/powerpoint/2010/main" val="1723737618"/>
              </p:ext>
            </p:extLst>
          </p:nvPr>
        </p:nvGraphicFramePr>
        <p:xfrm>
          <a:off x="810038" y="2677913"/>
          <a:ext cx="9448335" cy="2255209"/>
        </p:xfrm>
        <a:graphic>
          <a:graphicData uri="http://schemas.openxmlformats.org/drawingml/2006/table">
            <a:tbl>
              <a:tblPr rtl="1" firstRow="1" firstCol="1" bandRow="1">
                <a:tableStyleId>{2D5ABB26-0587-4C30-8999-92F81FD0307C}</a:tableStyleId>
              </a:tblPr>
              <a:tblGrid>
                <a:gridCol w="6955272">
                  <a:extLst>
                    <a:ext uri="{9D8B030D-6E8A-4147-A177-3AD203B41FA5}">
                      <a16:colId xmlns:a16="http://schemas.microsoft.com/office/drawing/2014/main" val="3095298263"/>
                    </a:ext>
                  </a:extLst>
                </a:gridCol>
                <a:gridCol w="641079">
                  <a:extLst>
                    <a:ext uri="{9D8B030D-6E8A-4147-A177-3AD203B41FA5}">
                      <a16:colId xmlns:a16="http://schemas.microsoft.com/office/drawing/2014/main" val="1154350084"/>
                    </a:ext>
                  </a:extLst>
                </a:gridCol>
                <a:gridCol w="162560">
                  <a:extLst>
                    <a:ext uri="{9D8B030D-6E8A-4147-A177-3AD203B41FA5}">
                      <a16:colId xmlns:a16="http://schemas.microsoft.com/office/drawing/2014/main" val="1066180219"/>
                    </a:ext>
                  </a:extLst>
                </a:gridCol>
                <a:gridCol w="1689424">
                  <a:extLst>
                    <a:ext uri="{9D8B030D-6E8A-4147-A177-3AD203B41FA5}">
                      <a16:colId xmlns:a16="http://schemas.microsoft.com/office/drawing/2014/main" val="2793565227"/>
                    </a:ext>
                  </a:extLst>
                </a:gridCol>
              </a:tblGrid>
              <a:tr h="966518">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Myocardial infarction and pulmonary edema</a:t>
                      </a:r>
                    </a:p>
                  </a:txBody>
                  <a:tcPr marL="68580" marR="68580" marT="0" marB="0"/>
                </a:tc>
                <a:tc>
                  <a:txBody>
                    <a:bodyPr/>
                    <a:lstStyle/>
                    <a:p>
                      <a:pPr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(a)</a:t>
                      </a:r>
                    </a:p>
                  </a:txBody>
                  <a:tcPr marL="68580" marR="68580" marT="0" marB="0"/>
                </a:tc>
                <a:tc>
                  <a:txBody>
                    <a:bodyPr/>
                    <a:lstStyle/>
                    <a:p>
                      <a:pPr marL="0" marR="0"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1</a:t>
                      </a:r>
                    </a:p>
                  </a:txBody>
                  <a:tcPr marL="68580" marR="68580" marT="0" marB="0"/>
                </a:tc>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Example 3:</a:t>
                      </a:r>
                    </a:p>
                  </a:txBody>
                  <a:tcPr marL="68580" marR="68580" marT="0" marB="0"/>
                </a:tc>
                <a:extLst>
                  <a:ext uri="{0D108BD9-81ED-4DB2-BD59-A6C34878D82A}">
                    <a16:rowId xmlns:a16="http://schemas.microsoft.com/office/drawing/2014/main" val="482161111"/>
                  </a:ext>
                </a:extLst>
              </a:tr>
              <a:tr h="322173">
                <a:tc>
                  <a:txBody>
                    <a:bodyPr/>
                    <a:lstStyle/>
                    <a:p>
                      <a:pPr marL="6350" marR="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due to </a:t>
                      </a:r>
                    </a:p>
                  </a:txBody>
                  <a:tcPr marL="68580" marR="68580" marT="0" marB="0"/>
                </a:tc>
                <a:tc>
                  <a:txBody>
                    <a:bodyPr/>
                    <a:lstStyle/>
                    <a:p>
                      <a:pPr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0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0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1324238"/>
                  </a:ext>
                </a:extLst>
              </a:tr>
              <a:tr h="966518">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Coronary atherosclerosis</a:t>
                      </a:r>
                    </a:p>
                  </a:txBody>
                  <a:tcPr marL="68580" marR="68580" marT="0" marB="0"/>
                </a:tc>
                <a:tc>
                  <a:txBody>
                    <a:bodyPr/>
                    <a:lstStyle/>
                    <a:p>
                      <a:pPr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(b)</a:t>
                      </a: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8553634"/>
                  </a:ext>
                </a:extLst>
              </a:tr>
            </a:tbl>
          </a:graphicData>
        </a:graphic>
      </p:graphicFrame>
    </p:spTree>
    <p:extLst>
      <p:ext uri="{BB962C8B-B14F-4D97-AF65-F5344CB8AC3E}">
        <p14:creationId xmlns:p14="http://schemas.microsoft.com/office/powerpoint/2010/main" val="1489122728"/>
      </p:ext>
    </p:extLst>
  </p:cSld>
  <p:clrMapOvr>
    <a:masterClrMapping/>
  </p:clrMapOvr>
  <p:transitio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16</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53887" y="1213007"/>
            <a:ext cx="10074864" cy="4939814"/>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000" b="1" dirty="0">
                <a:solidFill>
                  <a:srgbClr val="FF0000"/>
                </a:solidFill>
                <a:cs typeface="B Nazanin" panose="00000400000000000000" pitchFamily="2" charset="-78"/>
              </a:rPr>
              <a:t>نقطه آغازگر </a:t>
            </a:r>
            <a:r>
              <a:rPr lang="en-US" sz="2000" b="1" dirty="0">
                <a:solidFill>
                  <a:srgbClr val="FF0000"/>
                </a:solidFill>
                <a:cs typeface="B Nazanin" panose="00000400000000000000" pitchFamily="2" charset="-78"/>
              </a:rPr>
              <a:t>(Starting point)</a:t>
            </a:r>
          </a:p>
          <a:p>
            <a:pPr marL="342900" indent="-342900" algn="just" rtl="1">
              <a:lnSpc>
                <a:spcPct val="200000"/>
              </a:lnSpc>
              <a:buFont typeface="Arial" panose="020B0604020202020204" pitchFamily="34" charset="0"/>
              <a:buChar char="•"/>
            </a:pPr>
            <a:r>
              <a:rPr lang="fa-IR" sz="2000" b="1" dirty="0">
                <a:cs typeface="B Nazanin" panose="00000400000000000000" pitchFamily="2" charset="-78"/>
              </a:rPr>
              <a:t>نقطه آغازگر، بیماری یا رویدادی است که در یک توالی قابل‌قبول، شروع کننده رابطه علی است و به علت پایانی مرگ منتهی می‌شود. در یک گواهی فوت که درست کامل شده باشد، بیماری یا وضعیت گزارش شده‌ای که در پایین‌ترین خط قسمت اول گواهی فوت نوشته شده‌است، نقطه آغازگر توالی محسوب می‌شود.</a:t>
            </a:r>
          </a:p>
          <a:p>
            <a:pPr marL="342900" indent="-342900" algn="just" rtl="1">
              <a:lnSpc>
                <a:spcPct val="200000"/>
              </a:lnSpc>
              <a:buFont typeface="Arial" panose="020B0604020202020204" pitchFamily="34" charset="0"/>
              <a:buChar char="•"/>
            </a:pPr>
            <a:endParaRPr lang="fa-IR" sz="2000" b="1" dirty="0">
              <a:cs typeface="B Nazanin" panose="00000400000000000000" pitchFamily="2" charset="-78"/>
            </a:endParaRPr>
          </a:p>
          <a:p>
            <a:pPr marL="342900" indent="-342900" algn="just" rtl="1">
              <a:lnSpc>
                <a:spcPct val="200000"/>
              </a:lnSpc>
              <a:buFont typeface="Arial" panose="020B0604020202020204" pitchFamily="34" charset="0"/>
              <a:buChar char="•"/>
            </a:pPr>
            <a:endParaRPr lang="fa-IR" sz="2000" b="1" dirty="0">
              <a:cs typeface="B Nazanin" panose="00000400000000000000" pitchFamily="2" charset="-78"/>
            </a:endParaRPr>
          </a:p>
          <a:p>
            <a:pPr algn="just" rtl="1">
              <a:lnSpc>
                <a:spcPct val="200000"/>
              </a:lnSpc>
            </a:pPr>
            <a:endParaRPr lang="fa-IR" sz="2000" b="1" dirty="0">
              <a:cs typeface="B Nazanin" panose="00000400000000000000" pitchFamily="2" charset="-78"/>
            </a:endParaRPr>
          </a:p>
          <a:p>
            <a:pPr marL="342900" indent="-342900" algn="just" rtl="1">
              <a:lnSpc>
                <a:spcPct val="200000"/>
              </a:lnSpc>
              <a:buFont typeface="Arial" panose="020B0604020202020204" pitchFamily="34" charset="0"/>
              <a:buChar char="•"/>
            </a:pPr>
            <a:r>
              <a:rPr lang="fa-IR" sz="2000" b="1" u="sng" dirty="0">
                <a:solidFill>
                  <a:srgbClr val="FF0000"/>
                </a:solidFill>
                <a:cs typeface="B Nazanin" panose="00000400000000000000" pitchFamily="2" charset="-78"/>
              </a:rPr>
              <a:t>آترواسکلروز</a:t>
            </a:r>
            <a:r>
              <a:rPr lang="fa-IR" sz="2000" b="1" dirty="0">
                <a:cs typeface="B Nazanin" panose="00000400000000000000" pitchFamily="2" charset="-78"/>
              </a:rPr>
              <a:t> کرونری چون شروع کننده توالی وقایع منجر به مرگ است، </a:t>
            </a:r>
            <a:r>
              <a:rPr lang="fa-IR" sz="2000" b="1" u="sng" dirty="0">
                <a:solidFill>
                  <a:srgbClr val="FF0000"/>
                </a:solidFill>
                <a:cs typeface="B Nazanin" panose="00000400000000000000" pitchFamily="2" charset="-78"/>
              </a:rPr>
              <a:t>نقطه آغازگر </a:t>
            </a:r>
            <a:r>
              <a:rPr lang="fa-IR" sz="2000" b="1" dirty="0">
                <a:cs typeface="B Nazanin" panose="00000400000000000000" pitchFamily="2" charset="-78"/>
              </a:rPr>
              <a:t>محسوب می‌شود.</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2" name="Table 1">
            <a:extLst>
              <a:ext uri="{FF2B5EF4-FFF2-40B4-BE49-F238E27FC236}">
                <a16:creationId xmlns:a16="http://schemas.microsoft.com/office/drawing/2014/main" id="{6F8B6B73-4F36-98FC-0528-8BDB49ED1556}"/>
              </a:ext>
            </a:extLst>
          </p:cNvPr>
          <p:cNvGraphicFramePr>
            <a:graphicFrameLocks noGrp="1"/>
          </p:cNvGraphicFramePr>
          <p:nvPr>
            <p:extLst>
              <p:ext uri="{D42A27DB-BD31-4B8C-83A1-F6EECF244321}">
                <p14:modId xmlns:p14="http://schemas.microsoft.com/office/powerpoint/2010/main" val="364823729"/>
              </p:ext>
            </p:extLst>
          </p:nvPr>
        </p:nvGraphicFramePr>
        <p:xfrm>
          <a:off x="1325216" y="3912225"/>
          <a:ext cx="8872137" cy="1732768"/>
        </p:xfrm>
        <a:graphic>
          <a:graphicData uri="http://schemas.openxmlformats.org/drawingml/2006/table">
            <a:tbl>
              <a:tblPr rtl="1" firstRow="1" firstCol="1" bandRow="1">
                <a:tableStyleId>{2D5ABB26-0587-4C30-8999-92F81FD0307C}</a:tableStyleId>
              </a:tblPr>
              <a:tblGrid>
                <a:gridCol w="6407783">
                  <a:extLst>
                    <a:ext uri="{9D8B030D-6E8A-4147-A177-3AD203B41FA5}">
                      <a16:colId xmlns:a16="http://schemas.microsoft.com/office/drawing/2014/main" val="1246522006"/>
                    </a:ext>
                  </a:extLst>
                </a:gridCol>
                <a:gridCol w="725311">
                  <a:extLst>
                    <a:ext uri="{9D8B030D-6E8A-4147-A177-3AD203B41FA5}">
                      <a16:colId xmlns:a16="http://schemas.microsoft.com/office/drawing/2014/main" val="2825783103"/>
                    </a:ext>
                  </a:extLst>
                </a:gridCol>
                <a:gridCol w="337756">
                  <a:extLst>
                    <a:ext uri="{9D8B030D-6E8A-4147-A177-3AD203B41FA5}">
                      <a16:colId xmlns:a16="http://schemas.microsoft.com/office/drawing/2014/main" val="4073686346"/>
                    </a:ext>
                  </a:extLst>
                </a:gridCol>
                <a:gridCol w="1401287">
                  <a:extLst>
                    <a:ext uri="{9D8B030D-6E8A-4147-A177-3AD203B41FA5}">
                      <a16:colId xmlns:a16="http://schemas.microsoft.com/office/drawing/2014/main" val="4050505491"/>
                    </a:ext>
                  </a:extLst>
                </a:gridCol>
              </a:tblGrid>
              <a:tr h="713984">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Myocardial infarction and pulmonary </a:t>
                      </a:r>
                      <a:r>
                        <a:rPr lang="en-US" sz="2000" b="1" dirty="0" err="1">
                          <a:effectLst/>
                          <a:latin typeface="Times New Roman" panose="02020603050405020304" pitchFamily="18" charset="0"/>
                          <a:cs typeface="Times New Roman" panose="02020603050405020304" pitchFamily="18" charset="0"/>
                        </a:rPr>
                        <a:t>oedema</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(a)</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Example 4:</a:t>
                      </a:r>
                      <a:endParaRPr lang="en-US" sz="2800" b="1">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7700917"/>
                  </a:ext>
                </a:extLst>
              </a:tr>
              <a:tr h="237995">
                <a:tc>
                  <a:txBody>
                    <a:bodyPr/>
                    <a:lstStyle/>
                    <a:p>
                      <a:pPr marL="6350" marR="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due to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2703738"/>
                  </a:ext>
                </a:extLst>
              </a:tr>
              <a:tr h="713984">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Coronary atherosclerosis</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0388432"/>
                  </a:ext>
                </a:extLst>
              </a:tr>
            </a:tbl>
          </a:graphicData>
        </a:graphic>
      </p:graphicFrame>
    </p:spTree>
    <p:extLst>
      <p:ext uri="{BB962C8B-B14F-4D97-AF65-F5344CB8AC3E}">
        <p14:creationId xmlns:p14="http://schemas.microsoft.com/office/powerpoint/2010/main" val="2376100749"/>
      </p:ext>
    </p:extLst>
  </p:cSld>
  <p:clrMapOvr>
    <a:masterClrMapping/>
  </p:clrMapOvr>
  <p:transitio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17</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53887" y="1190879"/>
            <a:ext cx="10074864" cy="5062924"/>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نقطه آغازگر</a:t>
            </a:r>
            <a:r>
              <a:rPr lang="en-US" sz="2400" b="1" dirty="0">
                <a:solidFill>
                  <a:srgbClr val="FF0000"/>
                </a:solidFill>
                <a:cs typeface="B Nazanin" panose="00000400000000000000" pitchFamily="2" charset="-78"/>
              </a:rPr>
              <a:t>(Starting point) </a:t>
            </a:r>
          </a:p>
          <a:p>
            <a:pPr marL="342900" indent="-342900" algn="just" rtl="1">
              <a:lnSpc>
                <a:spcPct val="200000"/>
              </a:lnSpc>
              <a:buFont typeface="Arial" panose="020B0604020202020204" pitchFamily="34" charset="0"/>
              <a:buChar char="•"/>
            </a:pPr>
            <a:r>
              <a:rPr lang="fa-IR" sz="2000" b="1" dirty="0">
                <a:cs typeface="B Nazanin" panose="00000400000000000000" pitchFamily="2" charset="-78"/>
              </a:rPr>
              <a:t>نقطه آغازگر، بیماری یا رویدادی است که در یک توالی قابل‌قبول، شروع کننده رابطه علی است و به علت پایانی مرگ منتهی می‌شود. در یک گواهی فوت که درست کامل شده باشد، بیماری یا وضعیت گزارش شده‌ای که در پایین‌ترین خط قسمت اول گواهی فوت نوشته شده‌است، نقطه آغازگر توالی محسوب می‌شود.</a:t>
            </a:r>
          </a:p>
          <a:p>
            <a:pPr marL="342900" indent="-342900" algn="just" rtl="1">
              <a:lnSpc>
                <a:spcPct val="200000"/>
              </a:lnSpc>
              <a:buFont typeface="Arial" panose="020B0604020202020204" pitchFamily="34" charset="0"/>
              <a:buChar char="•"/>
            </a:pPr>
            <a:endParaRPr lang="fa-IR" sz="2000" b="1" dirty="0">
              <a:cs typeface="B Nazanin" panose="00000400000000000000" pitchFamily="2" charset="-78"/>
            </a:endParaRPr>
          </a:p>
          <a:p>
            <a:pPr marL="342900" indent="-342900" algn="just" rtl="1">
              <a:lnSpc>
                <a:spcPct val="200000"/>
              </a:lnSpc>
              <a:buFont typeface="Arial" panose="020B0604020202020204" pitchFamily="34" charset="0"/>
              <a:buChar char="•"/>
            </a:pPr>
            <a:endParaRPr lang="fa-IR" sz="2000" b="1" dirty="0">
              <a:cs typeface="B Nazanin" panose="00000400000000000000" pitchFamily="2" charset="-78"/>
            </a:endParaRPr>
          </a:p>
          <a:p>
            <a:pPr algn="just" rtl="1">
              <a:lnSpc>
                <a:spcPct val="200000"/>
              </a:lnSpc>
            </a:pPr>
            <a:endParaRPr lang="fa-IR" sz="2000" b="1" dirty="0">
              <a:cs typeface="B Nazanin" panose="00000400000000000000" pitchFamily="2" charset="-78"/>
            </a:endParaRPr>
          </a:p>
          <a:p>
            <a:pPr marL="342900" indent="-342900" algn="just" rtl="1">
              <a:lnSpc>
                <a:spcPct val="200000"/>
              </a:lnSpc>
              <a:buFont typeface="Arial" panose="020B0604020202020204" pitchFamily="34" charset="0"/>
              <a:buChar char="•"/>
            </a:pPr>
            <a:r>
              <a:rPr lang="fa-IR" sz="2000" b="1" dirty="0">
                <a:cs typeface="B Nazanin" panose="00000400000000000000" pitchFamily="2" charset="-78"/>
              </a:rPr>
              <a:t>سرخوردن روی فرش چون آغاز کننده توالی وقایع منجر به مرگ است، نقطه آغازگر محسوب می‌شود.</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10" name="Table 9">
            <a:extLst>
              <a:ext uri="{FF2B5EF4-FFF2-40B4-BE49-F238E27FC236}">
                <a16:creationId xmlns:a16="http://schemas.microsoft.com/office/drawing/2014/main" id="{DE82527E-3876-4174-3A42-CD3DAD07E308}"/>
              </a:ext>
            </a:extLst>
          </p:cNvPr>
          <p:cNvGraphicFramePr>
            <a:graphicFrameLocks noGrp="1"/>
          </p:cNvGraphicFramePr>
          <p:nvPr>
            <p:extLst>
              <p:ext uri="{D42A27DB-BD31-4B8C-83A1-F6EECF244321}">
                <p14:modId xmlns:p14="http://schemas.microsoft.com/office/powerpoint/2010/main" val="1404005610"/>
              </p:ext>
            </p:extLst>
          </p:nvPr>
        </p:nvGraphicFramePr>
        <p:xfrm>
          <a:off x="1325216" y="3939155"/>
          <a:ext cx="8757527" cy="1727965"/>
        </p:xfrm>
        <a:graphic>
          <a:graphicData uri="http://schemas.openxmlformats.org/drawingml/2006/table">
            <a:tbl>
              <a:tblPr rtl="1" firstRow="1" firstCol="1" bandRow="1">
                <a:tableStyleId>{2D5ABB26-0587-4C30-8999-92F81FD0307C}</a:tableStyleId>
              </a:tblPr>
              <a:tblGrid>
                <a:gridCol w="6244343">
                  <a:extLst>
                    <a:ext uri="{9D8B030D-6E8A-4147-A177-3AD203B41FA5}">
                      <a16:colId xmlns:a16="http://schemas.microsoft.com/office/drawing/2014/main" val="4044965169"/>
                    </a:ext>
                  </a:extLst>
                </a:gridCol>
                <a:gridCol w="764840">
                  <a:extLst>
                    <a:ext uri="{9D8B030D-6E8A-4147-A177-3AD203B41FA5}">
                      <a16:colId xmlns:a16="http://schemas.microsoft.com/office/drawing/2014/main" val="3987834554"/>
                    </a:ext>
                  </a:extLst>
                </a:gridCol>
                <a:gridCol w="331889">
                  <a:extLst>
                    <a:ext uri="{9D8B030D-6E8A-4147-A177-3AD203B41FA5}">
                      <a16:colId xmlns:a16="http://schemas.microsoft.com/office/drawing/2014/main" val="3756327313"/>
                    </a:ext>
                  </a:extLst>
                </a:gridCol>
                <a:gridCol w="1416455">
                  <a:extLst>
                    <a:ext uri="{9D8B030D-6E8A-4147-A177-3AD203B41FA5}">
                      <a16:colId xmlns:a16="http://schemas.microsoft.com/office/drawing/2014/main" val="2402696722"/>
                    </a:ext>
                  </a:extLst>
                </a:gridCol>
              </a:tblGrid>
              <a:tr h="321397">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Pneumonia</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(a)</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Example 5:</a:t>
                      </a:r>
                      <a:endParaRPr lang="en-US" sz="2800" b="1">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08437"/>
                  </a:ext>
                </a:extLst>
              </a:tr>
              <a:tr h="321397">
                <a:tc>
                  <a:txBody>
                    <a:bodyPr/>
                    <a:lstStyle/>
                    <a:p>
                      <a:pPr marL="6350" marR="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due to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1543960"/>
                  </a:ext>
                </a:extLst>
              </a:tr>
              <a:tr h="321397">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Hip fracture</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(b)</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9289230"/>
                  </a:ext>
                </a:extLst>
              </a:tr>
              <a:tr h="442377">
                <a:tc>
                  <a:txBody>
                    <a:bodyPr/>
                    <a:lstStyle/>
                    <a:p>
                      <a:pPr marL="6350" marR="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due to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9593767"/>
                  </a:ext>
                </a:extLst>
              </a:tr>
              <a:tr h="321397">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Tripped on carpet</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3463993"/>
                  </a:ext>
                </a:extLst>
              </a:tr>
            </a:tbl>
          </a:graphicData>
        </a:graphic>
      </p:graphicFrame>
    </p:spTree>
    <p:extLst>
      <p:ext uri="{BB962C8B-B14F-4D97-AF65-F5344CB8AC3E}">
        <p14:creationId xmlns:p14="http://schemas.microsoft.com/office/powerpoint/2010/main" val="2178490187"/>
      </p:ext>
    </p:extLst>
  </p:cSld>
  <p:clrMapOvr>
    <a:masterClrMapping/>
  </p:clrMapOvr>
  <p:transitio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18</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78377" y="1132489"/>
            <a:ext cx="9950374" cy="5170646"/>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نقطه آغازگر موقت </a:t>
            </a:r>
            <a:r>
              <a:rPr lang="en-US" sz="2400" b="1" dirty="0">
                <a:solidFill>
                  <a:srgbClr val="FF0000"/>
                </a:solidFill>
                <a:cs typeface="B Nazanin" panose="00000400000000000000" pitchFamily="2" charset="-78"/>
              </a:rPr>
              <a:t>(Tentative starting point)</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در یک گواهی که صحیح و کامل تکمیل شده‌ باشد، وضعیتی که در پائین‌ترین خط قسمت یک گواهی فوت ثبت شده، نقطه آغازگر است. بعضی مواقع چندین دستورالعمل برای یک گواهی مرگ استفاده می‌شود. برای تعیین نقطه آغازگر، اجرای مرحله به مرحله دستورالعمل‌ها اهمیت بسیاری دارد. با اعمال هر مرحله، یک بیماری، موقتاً به عنوان نقطه آغازگر مرگ در نظر گرفته می‌شود ولی در مراحل بعدی ممکن است بیماری دیگری جای آن را بگیرد. </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Tree>
    <p:extLst>
      <p:ext uri="{BB962C8B-B14F-4D97-AF65-F5344CB8AC3E}">
        <p14:creationId xmlns:p14="http://schemas.microsoft.com/office/powerpoint/2010/main" val="1613984913"/>
      </p:ext>
    </p:extLst>
  </p:cSld>
  <p:clrMapOvr>
    <a:masterClrMapping/>
  </p:clrMapOvr>
  <p:transitio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19</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78377" y="1266867"/>
            <a:ext cx="9950374" cy="4324261"/>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علت مشهود </a:t>
            </a:r>
            <a:r>
              <a:rPr lang="en-US" sz="2400" b="1" dirty="0">
                <a:solidFill>
                  <a:srgbClr val="FF0000"/>
                </a:solidFill>
                <a:cs typeface="B Nazanin" panose="00000400000000000000" pitchFamily="2" charset="-78"/>
              </a:rPr>
              <a:t>(Obvious cause)</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در قوانین کدگذاری مرگ، دستورالعمل‌های متعددی تدوین شده است تا کنترل شود آیا وضعیتی که به عنوان نقطه آغازگر موقت مرگ انتخاب شده است خود به وضوح دلیل ایجاد یک بیماری یا وضعیت دیگری که در همان خط یا خط پایین‌تر گواهی فوت ثبت شده، نباشد. کلمه "آشکارا" اهمیت زیادی دارد و نباید شکی در ارتباط بین وضعیت‌ها وجود داشته باشد. </a:t>
            </a:r>
          </a:p>
          <a:p>
            <a:pPr marL="342900" indent="-342900" algn="just" rtl="1">
              <a:lnSpc>
                <a:spcPct val="200000"/>
              </a:lnSpc>
              <a:buFont typeface="Arial" panose="020B0604020202020204" pitchFamily="34" charset="0"/>
              <a:buChar char="•"/>
            </a:pPr>
            <a:endParaRPr lang="fa-IR" sz="2000" b="1" dirty="0">
              <a:solidFill>
                <a:srgbClr val="FF0000"/>
              </a:solidFill>
              <a:cs typeface="B Nazanin" panose="00000400000000000000" pitchFamily="2" charset="-78"/>
            </a:endParaRP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
        <p:nvSpPr>
          <p:cNvPr id="2" name="Google Shape;1069;p54">
            <a:extLst>
              <a:ext uri="{FF2B5EF4-FFF2-40B4-BE49-F238E27FC236}">
                <a16:creationId xmlns:a16="http://schemas.microsoft.com/office/drawing/2014/main" id="{A9038B76-E6E4-F30A-4DF3-92A1FF5C734D}"/>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AF0D9952-164E-8301-7BCA-1AAC4FC9FBE9}"/>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9F3E099B-EECD-E175-C360-739EFA5C4E19}"/>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BC7A2F74-EA20-3FC7-D112-48989536F354}"/>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737374"/>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5994DE-1178-7CA4-3EFC-D0ACF7854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2" y="79516"/>
            <a:ext cx="11873942" cy="6453805"/>
          </a:xfrm>
          <a:prstGeom prst="rect">
            <a:avLst/>
          </a:prstGeom>
        </p:spPr>
      </p:pic>
      <p:sp>
        <p:nvSpPr>
          <p:cNvPr id="8" name="Rectangle: Rounded Corners 7">
            <a:extLst>
              <a:ext uri="{FF2B5EF4-FFF2-40B4-BE49-F238E27FC236}">
                <a16:creationId xmlns:a16="http://schemas.microsoft.com/office/drawing/2014/main" id="{6DCA2A4B-137E-D6BC-461C-BD90C1A9A60F}"/>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6" name="Rectangle: Rounded Corners 15">
            <a:extLst>
              <a:ext uri="{FF2B5EF4-FFF2-40B4-BE49-F238E27FC236}">
                <a16:creationId xmlns:a16="http://schemas.microsoft.com/office/drawing/2014/main" id="{820566B0-3C28-C16F-69D8-228E16D8A090}"/>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2AFE5FE7-CF0A-ECF8-D2AC-5E4FB413518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258B2BED-4680-A04A-601B-C35E22A67411}"/>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9" name="Rectangle: Rounded Corners 8">
            <a:extLst>
              <a:ext uri="{FF2B5EF4-FFF2-40B4-BE49-F238E27FC236}">
                <a16:creationId xmlns:a16="http://schemas.microsoft.com/office/drawing/2014/main" id="{5C2C769C-D81D-1BFA-9446-DB9B9A387C72}"/>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pic>
        <p:nvPicPr>
          <p:cNvPr id="12" name="Picture 11">
            <a:extLst>
              <a:ext uri="{FF2B5EF4-FFF2-40B4-BE49-F238E27FC236}">
                <a16:creationId xmlns:a16="http://schemas.microsoft.com/office/drawing/2014/main" id="{599F4678-9C06-73F5-39F5-C5FDF8C5B0B5}"/>
              </a:ext>
            </a:extLst>
          </p:cNvPr>
          <p:cNvPicPr>
            <a:picLocks noChangeAspect="1"/>
          </p:cNvPicPr>
          <p:nvPr/>
        </p:nvPicPr>
        <p:blipFill>
          <a:blip r:embed="rId3"/>
          <a:stretch>
            <a:fillRect/>
          </a:stretch>
        </p:blipFill>
        <p:spPr>
          <a:xfrm>
            <a:off x="7310223" y="1984389"/>
            <a:ext cx="2425152" cy="2889221"/>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sp>
        <p:nvSpPr>
          <p:cNvPr id="14" name="TextBox 13">
            <a:extLst>
              <a:ext uri="{FF2B5EF4-FFF2-40B4-BE49-F238E27FC236}">
                <a16:creationId xmlns:a16="http://schemas.microsoft.com/office/drawing/2014/main" id="{46F7BE75-B420-6B29-82AB-AFC8315A18CB}"/>
              </a:ext>
            </a:extLst>
          </p:cNvPr>
          <p:cNvSpPr txBox="1"/>
          <p:nvPr/>
        </p:nvSpPr>
        <p:spPr>
          <a:xfrm>
            <a:off x="810039" y="3202750"/>
            <a:ext cx="6182138" cy="1379090"/>
          </a:xfrm>
          <a:prstGeom prst="rect">
            <a:avLst/>
          </a:prstGeom>
          <a:noFill/>
          <a:ln>
            <a:noFill/>
          </a:ln>
        </p:spPr>
        <p:txBody>
          <a:bodyPr wrap="square">
            <a:prstTxWarp prst="textArchUp">
              <a:avLst/>
            </a:prstTxWarp>
            <a:spAutoFit/>
          </a:bodyPr>
          <a:lstStyle/>
          <a:p>
            <a:pPr algn="ctr" defTabSz="1219170" rtl="1">
              <a:lnSpc>
                <a:spcPct val="200000"/>
              </a:lnSpc>
              <a:buClr>
                <a:srgbClr val="000000"/>
              </a:buClr>
            </a:pPr>
            <a:r>
              <a:rPr lang="fa-IR"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rPr>
              <a:t>راهنمای</a:t>
            </a:r>
            <a:r>
              <a:rPr lang="en-US"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rPr>
              <a:t> </a:t>
            </a:r>
            <a:r>
              <a:rPr lang="fa-IR"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rPr>
              <a:t>کدگذاری مرگ و میر</a:t>
            </a:r>
            <a:endParaRPr lang="en-US"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endParaRPr>
          </a:p>
          <a:p>
            <a:pPr algn="ctr" defTabSz="1219170" rtl="1">
              <a:lnSpc>
                <a:spcPct val="200000"/>
              </a:lnSpc>
              <a:buClr>
                <a:srgbClr val="000000"/>
              </a:buClr>
            </a:pPr>
            <a:r>
              <a:rPr lang="en-US"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rPr>
              <a:t> </a:t>
            </a:r>
            <a:r>
              <a:rPr lang="fa-IR"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rPr>
              <a:t>بر اساس اصلاحات</a:t>
            </a:r>
            <a:r>
              <a:rPr lang="en-US"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rPr>
              <a:t> </a:t>
            </a:r>
            <a:r>
              <a:rPr lang="fa-IR"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rPr>
              <a:t>2019</a:t>
            </a:r>
            <a:r>
              <a:rPr lang="en-US"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rPr>
              <a:t> </a:t>
            </a:r>
            <a:endParaRPr lang="fa-IR" sz="3600" b="1" kern="0" dirty="0">
              <a:ln w="12700">
                <a:solidFill>
                  <a:schemeClr val="tx1"/>
                </a:solidFill>
              </a:ln>
              <a:solidFill>
                <a:schemeClr val="bg1"/>
              </a:solidFill>
              <a:effectLst>
                <a:outerShdw blurRad="50800" dist="38100" dir="10800000" algn="r" rotWithShape="0">
                  <a:prstClr val="black">
                    <a:alpha val="40000"/>
                  </a:prstClr>
                </a:outerShdw>
              </a:effectLst>
              <a:latin typeface="Calibri" panose="020F0502020204030204" pitchFamily="34" charset="0"/>
              <a:cs typeface="B Titr" panose="00000700000000000000" pitchFamily="2" charset="-78"/>
              <a:sym typeface="Arial"/>
            </a:endParaRPr>
          </a:p>
        </p:txBody>
      </p:sp>
      <p:pic>
        <p:nvPicPr>
          <p:cNvPr id="17" name="Picture 16">
            <a:extLst>
              <a:ext uri="{FF2B5EF4-FFF2-40B4-BE49-F238E27FC236}">
                <a16:creationId xmlns:a16="http://schemas.microsoft.com/office/drawing/2014/main" id="{3478F2AE-FD9C-132A-B839-9C8D45482B01}"/>
              </a:ext>
            </a:extLst>
          </p:cNvPr>
          <p:cNvPicPr>
            <a:picLocks noChangeAspect="1"/>
          </p:cNvPicPr>
          <p:nvPr/>
        </p:nvPicPr>
        <p:blipFill>
          <a:blip r:embed="rId4"/>
          <a:stretch>
            <a:fillRect/>
          </a:stretch>
        </p:blipFill>
        <p:spPr>
          <a:xfrm>
            <a:off x="269942" y="374685"/>
            <a:ext cx="1034416" cy="947457"/>
          </a:xfrm>
          <a:prstGeom prst="rect">
            <a:avLst/>
          </a:prstGeom>
        </p:spPr>
      </p:pic>
      <p:sp>
        <p:nvSpPr>
          <p:cNvPr id="18" name="TextBox 17">
            <a:extLst>
              <a:ext uri="{FF2B5EF4-FFF2-40B4-BE49-F238E27FC236}">
                <a16:creationId xmlns:a16="http://schemas.microsoft.com/office/drawing/2014/main" id="{1DBDE5BD-4150-3666-DD27-DD6A6C1C8F42}"/>
              </a:ext>
            </a:extLst>
          </p:cNvPr>
          <p:cNvSpPr txBox="1"/>
          <p:nvPr/>
        </p:nvSpPr>
        <p:spPr>
          <a:xfrm>
            <a:off x="2273773" y="4015545"/>
            <a:ext cx="3546217" cy="2239074"/>
          </a:xfrm>
          <a:prstGeom prst="rect">
            <a:avLst/>
          </a:prstGeom>
          <a:noFill/>
        </p:spPr>
        <p:txBody>
          <a:bodyPr wrap="square" rtlCol="0">
            <a:spAutoFit/>
          </a:bodyPr>
          <a:lstStyle/>
          <a:p>
            <a:pPr marL="0" indent="0" algn="ctr" rtl="1">
              <a:lnSpc>
                <a:spcPct val="200000"/>
              </a:lnSpc>
              <a:buFont typeface="Arial" panose="020B0604020202020204" pitchFamily="34" charset="0"/>
              <a:buNone/>
            </a:pPr>
            <a:r>
              <a:rPr lang="fa-IR" altLang="en-US" dirty="0">
                <a:solidFill>
                  <a:srgbClr val="6B0D95"/>
                </a:solidFill>
                <a:cs typeface="B Titr" panose="00000700000000000000" pitchFamily="2" charset="-78"/>
              </a:rPr>
              <a:t>مدرس: </a:t>
            </a:r>
            <a:r>
              <a:rPr lang="fa-IR" altLang="en-US" dirty="0">
                <a:cs typeface="B Titr" panose="00000700000000000000" pitchFamily="2" charset="-78"/>
              </a:rPr>
              <a:t>دکتر سیده راضیه فرهی</a:t>
            </a:r>
          </a:p>
          <a:p>
            <a:pPr marL="0" indent="0" algn="ctr" rtl="1">
              <a:lnSpc>
                <a:spcPct val="200000"/>
              </a:lnSpc>
              <a:buFont typeface="Arial" panose="020B0604020202020204" pitchFamily="34" charset="0"/>
              <a:buNone/>
            </a:pPr>
            <a:r>
              <a:rPr lang="fa-IR" altLang="en-US" dirty="0">
                <a:cs typeface="B Titr" panose="00000700000000000000" pitchFamily="2" charset="-78"/>
              </a:rPr>
              <a:t>استادیار گروه فناوری اطلاعات سلامت</a:t>
            </a:r>
          </a:p>
          <a:p>
            <a:pPr marL="0" indent="0" algn="ctr" rtl="1">
              <a:lnSpc>
                <a:spcPct val="200000"/>
              </a:lnSpc>
              <a:buFont typeface="Arial" panose="020B0604020202020204" pitchFamily="34" charset="0"/>
              <a:buNone/>
            </a:pPr>
            <a:r>
              <a:rPr lang="fa-IR" altLang="en-US" dirty="0">
                <a:cs typeface="B Titr" panose="00000700000000000000" pitchFamily="2" charset="-78"/>
              </a:rPr>
              <a:t>دانشکده علوم پزشکی فردوس</a:t>
            </a:r>
          </a:p>
          <a:p>
            <a:pPr algn="ctr" rtl="1">
              <a:lnSpc>
                <a:spcPct val="200000"/>
              </a:lnSpc>
            </a:pPr>
            <a:r>
              <a:rPr lang="fa-IR" altLang="en-US" dirty="0">
                <a:solidFill>
                  <a:srgbClr val="6B0D95"/>
                </a:solidFill>
                <a:cs typeface="B Titr" panose="00000700000000000000" pitchFamily="2" charset="-78"/>
              </a:rPr>
              <a:t>ایمیل: </a:t>
            </a:r>
            <a:r>
              <a:rPr lang="en-US" dirty="0">
                <a:latin typeface="Times New Roman" panose="02020603050405020304" pitchFamily="18" charset="0"/>
                <a:cs typeface="Times New Roman" panose="02020603050405020304" pitchFamily="18" charset="0"/>
              </a:rPr>
              <a:t>farrahir1@gmail.com</a:t>
            </a:r>
          </a:p>
        </p:txBody>
      </p:sp>
      <p:pic>
        <p:nvPicPr>
          <p:cNvPr id="19" name="Picture 18">
            <a:extLst>
              <a:ext uri="{FF2B5EF4-FFF2-40B4-BE49-F238E27FC236}">
                <a16:creationId xmlns:a16="http://schemas.microsoft.com/office/drawing/2014/main" id="{271F2A48-9862-0D0A-4364-B4893A3602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2083" y="2607721"/>
            <a:ext cx="1296035" cy="1296035"/>
          </a:xfrm>
          <a:prstGeom prst="rect">
            <a:avLst/>
          </a:prstGeom>
        </p:spPr>
      </p:pic>
      <p:sp>
        <p:nvSpPr>
          <p:cNvPr id="20" name="TextBox 19">
            <a:extLst>
              <a:ext uri="{FF2B5EF4-FFF2-40B4-BE49-F238E27FC236}">
                <a16:creationId xmlns:a16="http://schemas.microsoft.com/office/drawing/2014/main" id="{3015C771-4658-07F9-B7D1-BB81C3EA4C98}"/>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a:t>
            </a:r>
            <a:endParaRPr lang="en-US" sz="1600" dirty="0">
              <a:cs typeface="B Titr" panose="00000700000000000000" pitchFamily="2" charset="-78"/>
            </a:endParaRPr>
          </a:p>
        </p:txBody>
      </p:sp>
    </p:spTree>
    <p:extLst>
      <p:ext uri="{BB962C8B-B14F-4D97-AF65-F5344CB8AC3E}">
        <p14:creationId xmlns:p14="http://schemas.microsoft.com/office/powerpoint/2010/main" val="50164087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20</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678970" y="3926443"/>
            <a:ext cx="10074864" cy="2477601"/>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000" b="1" dirty="0">
                <a:cs typeface="B Nazanin" panose="00000400000000000000" pitchFamily="2" charset="-78"/>
              </a:rPr>
              <a:t>پریتونیت، آغازگر توالی وقایع منجر به مرگ در قسمت اول گواهی فوت است. بنابراین به عنوان نقطه آغازگر موقت در نظر گرفته می‌شود. اما در قسمت دوم گواهی فوت، آپاندیسیت با پارگی علت آشکار پریتونیت محسوب می‌شود. بنابراین توالی وقایع با آپاندیسیت که نقطه آغازگر توالی وقایع منجر به مرگ است آغاز و به </a:t>
            </a:r>
            <a:r>
              <a:rPr lang="en-US" sz="2000" b="1" dirty="0">
                <a:cs typeface="B Nazanin" panose="00000400000000000000" pitchFamily="2" charset="-78"/>
              </a:rPr>
              <a:t>sepsis </a:t>
            </a:r>
            <a:r>
              <a:rPr lang="fa-IR" sz="2000" b="1" dirty="0">
                <a:cs typeface="B Nazanin" panose="00000400000000000000" pitchFamily="2" charset="-78"/>
              </a:rPr>
              <a:t>که علت پایانی مرگ است ختم می‌شود.</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10" name="Content Placeholder 4">
            <a:extLst>
              <a:ext uri="{FF2B5EF4-FFF2-40B4-BE49-F238E27FC236}">
                <a16:creationId xmlns:a16="http://schemas.microsoft.com/office/drawing/2014/main" id="{650F7DB8-9924-8E2F-51C1-114238BC19C9}"/>
              </a:ext>
            </a:extLst>
          </p:cNvPr>
          <p:cNvGraphicFramePr>
            <a:graphicFrameLocks/>
          </p:cNvGraphicFramePr>
          <p:nvPr>
            <p:extLst>
              <p:ext uri="{D42A27DB-BD31-4B8C-83A1-F6EECF244321}">
                <p14:modId xmlns:p14="http://schemas.microsoft.com/office/powerpoint/2010/main" val="1865015244"/>
              </p:ext>
            </p:extLst>
          </p:nvPr>
        </p:nvGraphicFramePr>
        <p:xfrm>
          <a:off x="881402" y="942680"/>
          <a:ext cx="7821981" cy="3018260"/>
        </p:xfrm>
        <a:graphic>
          <a:graphicData uri="http://schemas.openxmlformats.org/drawingml/2006/table">
            <a:tbl>
              <a:tblPr rtl="1" firstRow="1" firstCol="1" bandRow="1">
                <a:tableStyleId>{2D5ABB26-0587-4C30-8999-92F81FD0307C}</a:tableStyleId>
              </a:tblPr>
              <a:tblGrid>
                <a:gridCol w="5630448">
                  <a:extLst>
                    <a:ext uri="{9D8B030D-6E8A-4147-A177-3AD203B41FA5}">
                      <a16:colId xmlns:a16="http://schemas.microsoft.com/office/drawing/2014/main" val="4042397477"/>
                    </a:ext>
                  </a:extLst>
                </a:gridCol>
                <a:gridCol w="629960">
                  <a:extLst>
                    <a:ext uri="{9D8B030D-6E8A-4147-A177-3AD203B41FA5}">
                      <a16:colId xmlns:a16="http://schemas.microsoft.com/office/drawing/2014/main" val="2375338384"/>
                    </a:ext>
                  </a:extLst>
                </a:gridCol>
                <a:gridCol w="177159">
                  <a:extLst>
                    <a:ext uri="{9D8B030D-6E8A-4147-A177-3AD203B41FA5}">
                      <a16:colId xmlns:a16="http://schemas.microsoft.com/office/drawing/2014/main" val="865351165"/>
                    </a:ext>
                  </a:extLst>
                </a:gridCol>
                <a:gridCol w="1384414">
                  <a:extLst>
                    <a:ext uri="{9D8B030D-6E8A-4147-A177-3AD203B41FA5}">
                      <a16:colId xmlns:a16="http://schemas.microsoft.com/office/drawing/2014/main" val="177793575"/>
                    </a:ext>
                  </a:extLst>
                </a:gridCol>
              </a:tblGrid>
              <a:tr h="1006087">
                <a:tc>
                  <a:txBody>
                    <a:bodyPr/>
                    <a:lstStyle/>
                    <a:p>
                      <a:pPr marL="0" marR="0"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Sepsis</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(a)</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Example 6:</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7670753"/>
                  </a:ext>
                </a:extLst>
              </a:tr>
              <a:tr h="335362">
                <a:tc>
                  <a:txBody>
                    <a:bodyPr/>
                    <a:lstStyle/>
                    <a:p>
                      <a:pPr marL="6350" marR="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due to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4279943"/>
                  </a:ext>
                </a:extLst>
              </a:tr>
              <a:tr h="1006087">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Peritonitis</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8405110"/>
                  </a:ext>
                </a:extLst>
              </a:tr>
              <a:tr h="335362">
                <a:tc>
                  <a:txBody>
                    <a:bodyPr/>
                    <a:lstStyle/>
                    <a:p>
                      <a:pPr marL="6350" marR="0" algn="just" rtl="0">
                        <a:spcBef>
                          <a:spcPts val="0"/>
                        </a:spcBef>
                        <a:spcAft>
                          <a:spcPts val="0"/>
                        </a:spcAft>
                      </a:pPr>
                      <a:r>
                        <a:rPr lang="en-US" sz="2000" b="1">
                          <a:effectLst/>
                          <a:latin typeface="Times New Roman" panose="02020603050405020304" pitchFamily="18" charset="0"/>
                          <a:cs typeface="Times New Roman" panose="02020603050405020304" pitchFamily="18" charset="0"/>
                        </a:rPr>
                        <a:t>due to</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9378337"/>
                  </a:ext>
                </a:extLst>
              </a:tr>
              <a:tr h="335362">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Appendicitis with rupture</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b="1" dirty="0">
                          <a:effectLst/>
                          <a:latin typeface="Times New Roman" panose="02020603050405020304" pitchFamily="18" charset="0"/>
                          <a:cs typeface="Times New Roman" panose="02020603050405020304" pitchFamily="18" charset="0"/>
                        </a:rPr>
                        <a:t>2</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1387258"/>
                  </a:ext>
                </a:extLst>
              </a:tr>
            </a:tbl>
          </a:graphicData>
        </a:graphic>
      </p:graphicFrame>
    </p:spTree>
    <p:extLst>
      <p:ext uri="{BB962C8B-B14F-4D97-AF65-F5344CB8AC3E}">
        <p14:creationId xmlns:p14="http://schemas.microsoft.com/office/powerpoint/2010/main" val="1756657219"/>
      </p:ext>
    </p:extLst>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21</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92461" y="1351419"/>
            <a:ext cx="10074864" cy="2954655"/>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اولین توالی ذکر شده </a:t>
            </a:r>
            <a:r>
              <a:rPr lang="en-US" sz="2400" b="1" dirty="0">
                <a:solidFill>
                  <a:srgbClr val="FF0000"/>
                </a:solidFill>
                <a:cs typeface="B Nazanin" panose="00000400000000000000" pitchFamily="2" charset="-78"/>
              </a:rPr>
              <a:t>(First-mentioned sequence)</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در یک گواهی فوت، گاهی بیش از یک توالی مشاهده می‌شود.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در این مواقع بر اساس دستورالعمل‌های کدگذاری مرگ- اولین وضعیتی است که در اولین توالی ذکر شده‌است(نقطه آغازگر مرگ ).</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
        <p:nvSpPr>
          <p:cNvPr id="2" name="Google Shape;1069;p54">
            <a:extLst>
              <a:ext uri="{FF2B5EF4-FFF2-40B4-BE49-F238E27FC236}">
                <a16:creationId xmlns:a16="http://schemas.microsoft.com/office/drawing/2014/main" id="{F04A22EC-D942-F27D-6C35-3269A2350CFD}"/>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5243118E-FA30-E28A-1C8E-343B48CC4B12}"/>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4E6C7520-6AB3-B501-BDB8-F8C6B35BA748}"/>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6C2016C8-0FB5-BDBA-6E46-8CC38F0D3AA8}"/>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601174"/>
      </p:ext>
    </p:extLst>
  </p:cSld>
  <p:clrMapOvr>
    <a:masterClrMapping/>
  </p:clrMapOvr>
  <p:transitio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22</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715032" y="4290951"/>
            <a:ext cx="10074864" cy="1477328"/>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شناسایی نقطه آغازگر توالی اول، از علت پایانی مرگ شروع می‌شود (اولین بیماری ذکر شده در بالاترین خط در قسمت یک گواهی فوت). </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10" name="Content Placeholder 4">
            <a:extLst>
              <a:ext uri="{FF2B5EF4-FFF2-40B4-BE49-F238E27FC236}">
                <a16:creationId xmlns:a16="http://schemas.microsoft.com/office/drawing/2014/main" id="{877287CA-1078-DCE8-CFE2-7DE13F0F808A}"/>
              </a:ext>
            </a:extLst>
          </p:cNvPr>
          <p:cNvGraphicFramePr>
            <a:graphicFrameLocks/>
          </p:cNvGraphicFramePr>
          <p:nvPr>
            <p:extLst>
              <p:ext uri="{D42A27DB-BD31-4B8C-83A1-F6EECF244321}">
                <p14:modId xmlns:p14="http://schemas.microsoft.com/office/powerpoint/2010/main" val="985780015"/>
              </p:ext>
            </p:extLst>
          </p:nvPr>
        </p:nvGraphicFramePr>
        <p:xfrm>
          <a:off x="810038" y="1364032"/>
          <a:ext cx="8895805" cy="3003663"/>
        </p:xfrm>
        <a:graphic>
          <a:graphicData uri="http://schemas.openxmlformats.org/drawingml/2006/table">
            <a:tbl>
              <a:tblPr rtl="1" firstRow="1" firstCol="1" bandRow="1">
                <a:tableStyleId>{2D5ABB26-0587-4C30-8999-92F81FD0307C}</a:tableStyleId>
              </a:tblPr>
              <a:tblGrid>
                <a:gridCol w="6387736">
                  <a:extLst>
                    <a:ext uri="{9D8B030D-6E8A-4147-A177-3AD203B41FA5}">
                      <a16:colId xmlns:a16="http://schemas.microsoft.com/office/drawing/2014/main" val="2214847681"/>
                    </a:ext>
                  </a:extLst>
                </a:gridCol>
                <a:gridCol w="764387">
                  <a:extLst>
                    <a:ext uri="{9D8B030D-6E8A-4147-A177-3AD203B41FA5}">
                      <a16:colId xmlns:a16="http://schemas.microsoft.com/office/drawing/2014/main" val="1805334921"/>
                    </a:ext>
                  </a:extLst>
                </a:gridCol>
                <a:gridCol w="338657">
                  <a:extLst>
                    <a:ext uri="{9D8B030D-6E8A-4147-A177-3AD203B41FA5}">
                      <a16:colId xmlns:a16="http://schemas.microsoft.com/office/drawing/2014/main" val="705472403"/>
                    </a:ext>
                  </a:extLst>
                </a:gridCol>
                <a:gridCol w="1405025">
                  <a:extLst>
                    <a:ext uri="{9D8B030D-6E8A-4147-A177-3AD203B41FA5}">
                      <a16:colId xmlns:a16="http://schemas.microsoft.com/office/drawing/2014/main" val="2309344848"/>
                    </a:ext>
                  </a:extLst>
                </a:gridCol>
              </a:tblGrid>
              <a:tr h="798021">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Pneumonia</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Example</a:t>
                      </a:r>
                      <a:endParaRPr lang="en-US" sz="28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8075506"/>
                  </a:ext>
                </a:extLst>
              </a:tr>
              <a:tr h="266008">
                <a:tc>
                  <a:txBody>
                    <a:bodyPr/>
                    <a:lstStyle/>
                    <a:p>
                      <a:pPr marL="6350" marR="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due to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7481193"/>
                  </a:ext>
                </a:extLst>
              </a:tr>
              <a:tr h="798021">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Hip fracture and heart failure</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6792990"/>
                  </a:ext>
                </a:extLst>
              </a:tr>
              <a:tr h="266008">
                <a:tc>
                  <a:txBody>
                    <a:bodyPr/>
                    <a:lstStyle/>
                    <a:p>
                      <a:pPr marL="6350" marR="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due to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9888969"/>
                  </a:ext>
                </a:extLst>
              </a:tr>
              <a:tr h="798021">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Tripped on carpet, coronary atherosclerosis</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769260"/>
                  </a:ext>
                </a:extLst>
              </a:tr>
            </a:tbl>
          </a:graphicData>
        </a:graphic>
      </p:graphicFrame>
    </p:spTree>
    <p:extLst>
      <p:ext uri="{BB962C8B-B14F-4D97-AF65-F5344CB8AC3E}">
        <p14:creationId xmlns:p14="http://schemas.microsoft.com/office/powerpoint/2010/main" val="3186062399"/>
      </p:ext>
    </p:extLst>
  </p:cSld>
  <p:clrMapOvr>
    <a:masterClrMapping/>
  </p:clrMapOvr>
  <p:transitio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23</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606103" y="1189880"/>
            <a:ext cx="9811299" cy="2215991"/>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اولین وضعیت ذکر شده </a:t>
            </a:r>
            <a:r>
              <a:rPr lang="en-US" sz="2400" b="1" dirty="0">
                <a:solidFill>
                  <a:srgbClr val="FF0000"/>
                </a:solidFill>
                <a:cs typeface="B Nazanin" panose="00000400000000000000" pitchFamily="2" charset="-78"/>
              </a:rPr>
              <a:t>(First-mentioned condition)</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برای شناسایی اولین وضعیت ذکرشده، از بالاترین خط قسمت اول به پایین و از چپ به راست شروع کنید.</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10" name="Table 9">
            <a:extLst>
              <a:ext uri="{FF2B5EF4-FFF2-40B4-BE49-F238E27FC236}">
                <a16:creationId xmlns:a16="http://schemas.microsoft.com/office/drawing/2014/main" id="{628B157F-1AD0-2E42-86B7-AB34038665C2}"/>
              </a:ext>
            </a:extLst>
          </p:cNvPr>
          <p:cNvGraphicFramePr>
            <a:graphicFrameLocks noGrp="1"/>
          </p:cNvGraphicFramePr>
          <p:nvPr>
            <p:extLst>
              <p:ext uri="{D42A27DB-BD31-4B8C-83A1-F6EECF244321}">
                <p14:modId xmlns:p14="http://schemas.microsoft.com/office/powerpoint/2010/main" val="1978577884"/>
              </p:ext>
            </p:extLst>
          </p:nvPr>
        </p:nvGraphicFramePr>
        <p:xfrm>
          <a:off x="734578" y="3540779"/>
          <a:ext cx="10411097" cy="2750721"/>
        </p:xfrm>
        <a:graphic>
          <a:graphicData uri="http://schemas.openxmlformats.org/drawingml/2006/table">
            <a:tbl>
              <a:tblPr rtl="1" firstRow="1" firstCol="1" bandRow="1">
                <a:tableStyleId>{2D5ABB26-0587-4C30-8999-92F81FD0307C}</a:tableStyleId>
              </a:tblPr>
              <a:tblGrid>
                <a:gridCol w="7928052">
                  <a:extLst>
                    <a:ext uri="{9D8B030D-6E8A-4147-A177-3AD203B41FA5}">
                      <a16:colId xmlns:a16="http://schemas.microsoft.com/office/drawing/2014/main" val="4098247380"/>
                    </a:ext>
                  </a:extLst>
                </a:gridCol>
                <a:gridCol w="442348">
                  <a:extLst>
                    <a:ext uri="{9D8B030D-6E8A-4147-A177-3AD203B41FA5}">
                      <a16:colId xmlns:a16="http://schemas.microsoft.com/office/drawing/2014/main" val="4197953732"/>
                    </a:ext>
                  </a:extLst>
                </a:gridCol>
                <a:gridCol w="396343">
                  <a:extLst>
                    <a:ext uri="{9D8B030D-6E8A-4147-A177-3AD203B41FA5}">
                      <a16:colId xmlns:a16="http://schemas.microsoft.com/office/drawing/2014/main" val="2302080282"/>
                    </a:ext>
                  </a:extLst>
                </a:gridCol>
                <a:gridCol w="1644354">
                  <a:extLst>
                    <a:ext uri="{9D8B030D-6E8A-4147-A177-3AD203B41FA5}">
                      <a16:colId xmlns:a16="http://schemas.microsoft.com/office/drawing/2014/main" val="4055308002"/>
                    </a:ext>
                  </a:extLst>
                </a:gridCol>
              </a:tblGrid>
              <a:tr h="713707">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Pneumonia</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1400" b="1" dirty="0">
                          <a:effectLst/>
                          <a:latin typeface="Times New Roman" panose="02020603050405020304" pitchFamily="18" charset="0"/>
                          <a:cs typeface="Times New Roman" panose="02020603050405020304" pitchFamily="18" charset="0"/>
                        </a:rPr>
                        <a:t>Example</a:t>
                      </a:r>
                      <a:endParaRPr lang="en-US" sz="18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645120"/>
                  </a:ext>
                </a:extLst>
              </a:tr>
              <a:tr h="237902">
                <a:tc>
                  <a:txBody>
                    <a:bodyPr/>
                    <a:lstStyle/>
                    <a:p>
                      <a:pPr marL="6350" marR="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due to </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6215425"/>
                  </a:ext>
                </a:extLst>
              </a:tr>
              <a:tr h="713707">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Hip fracture and heart failure</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6308789"/>
                  </a:ext>
                </a:extLst>
              </a:tr>
              <a:tr h="237902">
                <a:tc>
                  <a:txBody>
                    <a:bodyPr/>
                    <a:lstStyle/>
                    <a:p>
                      <a:pPr marL="6350" marR="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due to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6063420"/>
                  </a:ext>
                </a:extLst>
              </a:tr>
              <a:tr h="713707">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Coronary atherosclerosis and tripped on carpet </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1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0391102"/>
                  </a:ext>
                </a:extLst>
              </a:tr>
            </a:tbl>
          </a:graphicData>
        </a:graphic>
      </p:graphicFrame>
    </p:spTree>
    <p:extLst>
      <p:ext uri="{BB962C8B-B14F-4D97-AF65-F5344CB8AC3E}">
        <p14:creationId xmlns:p14="http://schemas.microsoft.com/office/powerpoint/2010/main" val="2937481494"/>
      </p:ext>
    </p:extLst>
  </p:cSld>
  <p:clrMapOvr>
    <a:masterClrMapping/>
  </p:clrMapOvr>
  <p:transition spd="slow">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24</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19281" y="1192734"/>
            <a:ext cx="10051674" cy="4431983"/>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علت زمینه‌ای مرگ </a:t>
            </a:r>
            <a:r>
              <a:rPr lang="en-US" sz="2400" b="1" dirty="0">
                <a:solidFill>
                  <a:srgbClr val="FF0000"/>
                </a:solidFill>
                <a:cs typeface="B Nazanin" panose="00000400000000000000" pitchFamily="2" charset="-78"/>
              </a:rPr>
              <a:t>(Underlying cause of death)</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معمولاً چندین وضعیت در گواهی فوت گزارش می‌گردد.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اما در بیشتر آمارهای مرگ، فقط یک علت که همان علت زمینه‌ای مرگ است برای هر مرگ در نظر گرفته می‌شود.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علت‌زمینه‌ای‌مرگ همان نقطه‌آغازگر است. با این حال گاهی اوقات وضعیت دیگری غیر از نقطه آغازگر به عنوان علت‌زمینه‌ای مرگ انتخاب می‌شود.</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Tree>
    <p:extLst>
      <p:ext uri="{BB962C8B-B14F-4D97-AF65-F5344CB8AC3E}">
        <p14:creationId xmlns:p14="http://schemas.microsoft.com/office/powerpoint/2010/main" val="1529632996"/>
      </p:ext>
    </p:extLst>
  </p:cSld>
  <p:clrMapOvr>
    <a:masterClrMapping/>
  </p:clrMapOvr>
  <p:transitio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25</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53887" y="1213008"/>
            <a:ext cx="10074864" cy="4431983"/>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تعدیل</a:t>
            </a:r>
            <a:r>
              <a:rPr lang="en-US" sz="2400" b="1" dirty="0">
                <a:solidFill>
                  <a:srgbClr val="FF0000"/>
                </a:solidFill>
                <a:cs typeface="B Nazanin" panose="00000400000000000000" pitchFamily="2" charset="-78"/>
              </a:rPr>
              <a:t>(Modiﬁcation)</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اعمال دستورالعمل‌های اختصاصی کدگذاری در بعضی از رده‌های </a:t>
            </a:r>
            <a:r>
              <a:rPr lang="en-US" sz="2400" b="1" dirty="0">
                <a:cs typeface="B Nazanin" panose="00000400000000000000" pitchFamily="2" charset="-78"/>
              </a:rPr>
              <a:t>ICD </a:t>
            </a:r>
            <a:r>
              <a:rPr lang="fa-IR" sz="2400" b="1" dirty="0">
                <a:cs typeface="B Nazanin" panose="00000400000000000000" pitchFamily="2" charset="-78"/>
              </a:rPr>
              <a:t>و توالی‌های خاص، باعث می‌شود وضعیت دیگری غیر از نقطه آغازگر به عنوان علت زمینه‌ای مرگ انتخاب گردد.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در چنین مواردی، کد علت زمینه‌ای، اغلب ترکیبی از نقطه آغازگر با وضعیت گزارش شده دیگر، عوارض و یا پیامد نقطه آغازگر که از نظر سلامت جامعه دارای اهمیت ویژه‌ای است</a:t>
            </a:r>
          </a:p>
          <a:p>
            <a:pPr marL="342900" indent="-342900" algn="just" rtl="1">
              <a:lnSpc>
                <a:spcPct val="200000"/>
              </a:lnSpc>
              <a:buFont typeface="Arial" panose="020B0604020202020204" pitchFamily="34" charset="0"/>
              <a:buChar char="•"/>
            </a:pPr>
            <a:endParaRPr lang="fa-IR" sz="2400" b="1" dirty="0">
              <a:solidFill>
                <a:srgbClr val="FF0000"/>
              </a:solidFill>
              <a:cs typeface="B Nazanin" panose="00000400000000000000" pitchFamily="2" charset="-78"/>
            </a:endParaRP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
        <p:nvSpPr>
          <p:cNvPr id="2" name="Google Shape;1069;p54">
            <a:extLst>
              <a:ext uri="{FF2B5EF4-FFF2-40B4-BE49-F238E27FC236}">
                <a16:creationId xmlns:a16="http://schemas.microsoft.com/office/drawing/2014/main" id="{769C2188-3299-4ABB-D40E-22C9F5E5A969}"/>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1BAD8E8B-2FB2-3BC0-AC78-4EE6294B7DB4}"/>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8EFA1666-DA49-18FD-BD68-609075763882}"/>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F5E05F4A-FF20-F153-F675-6A95A3AE9BD5}"/>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330215"/>
      </p:ext>
    </p:extLst>
  </p:cSld>
  <p:clrMapOvr>
    <a:masterClrMapping/>
  </p:clrMapOvr>
  <p:transitio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26</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78377" y="3218307"/>
            <a:ext cx="10074864" cy="3093154"/>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000" b="1" dirty="0">
                <a:cs typeface="B Nazanin" panose="00000400000000000000" pitchFamily="2" charset="-78"/>
              </a:rPr>
              <a:t>آترواسکلروزیس منتشر، شروع‌کننده وقایع منجر به مرگ است که به عنوان نقطه آغازگر در نظر گرفته می‌شود با این حال با توجه به دستورالعمل‌های تخصصی درمورد آترواسکلروزیس منتشر، آترواسکلروزیس منتشر یا نامشخص که منجر به بیماری‌های قلبی می‌شود در آمارهای مرگ به عنوان بیماری قلبی آترواسکلروتیک باید در نظر گرفته شود. </a:t>
            </a:r>
            <a:r>
              <a:rPr lang="fa-IR" sz="2000" b="1" dirty="0">
                <a:solidFill>
                  <a:srgbClr val="FF0000"/>
                </a:solidFill>
                <a:cs typeface="B Nazanin" panose="00000400000000000000" pitchFamily="2" charset="-78"/>
              </a:rPr>
              <a:t>لذا بواسطه این قوانین تغییر و تعدیل، بیماری قلبی آترواسکلروتیک به عنوان علت زمینه‌ای مرگ انتخاب می‌شود.</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10" name="Table 9">
            <a:extLst>
              <a:ext uri="{FF2B5EF4-FFF2-40B4-BE49-F238E27FC236}">
                <a16:creationId xmlns:a16="http://schemas.microsoft.com/office/drawing/2014/main" id="{6C57C38B-D143-C1C9-D372-6AA4D2C4C3F0}"/>
              </a:ext>
            </a:extLst>
          </p:cNvPr>
          <p:cNvGraphicFramePr>
            <a:graphicFrameLocks noGrp="1"/>
          </p:cNvGraphicFramePr>
          <p:nvPr>
            <p:extLst>
              <p:ext uri="{D42A27DB-BD31-4B8C-83A1-F6EECF244321}">
                <p14:modId xmlns:p14="http://schemas.microsoft.com/office/powerpoint/2010/main" val="2216879404"/>
              </p:ext>
            </p:extLst>
          </p:nvPr>
        </p:nvGraphicFramePr>
        <p:xfrm>
          <a:off x="628021" y="1404816"/>
          <a:ext cx="9379134" cy="1991391"/>
        </p:xfrm>
        <a:graphic>
          <a:graphicData uri="http://schemas.openxmlformats.org/drawingml/2006/table">
            <a:tbl>
              <a:tblPr rtl="1" firstRow="1" firstCol="1" bandRow="1">
                <a:tableStyleId>{2D5ABB26-0587-4C30-8999-92F81FD0307C}</a:tableStyleId>
              </a:tblPr>
              <a:tblGrid>
                <a:gridCol w="6910217">
                  <a:extLst>
                    <a:ext uri="{9D8B030D-6E8A-4147-A177-3AD203B41FA5}">
                      <a16:colId xmlns:a16="http://schemas.microsoft.com/office/drawing/2014/main" val="3357576723"/>
                    </a:ext>
                  </a:extLst>
                </a:gridCol>
                <a:gridCol w="448990">
                  <a:extLst>
                    <a:ext uri="{9D8B030D-6E8A-4147-A177-3AD203B41FA5}">
                      <a16:colId xmlns:a16="http://schemas.microsoft.com/office/drawing/2014/main" val="2514382333"/>
                    </a:ext>
                  </a:extLst>
                </a:gridCol>
                <a:gridCol w="354967">
                  <a:extLst>
                    <a:ext uri="{9D8B030D-6E8A-4147-A177-3AD203B41FA5}">
                      <a16:colId xmlns:a16="http://schemas.microsoft.com/office/drawing/2014/main" val="2347348932"/>
                    </a:ext>
                  </a:extLst>
                </a:gridCol>
                <a:gridCol w="1664960">
                  <a:extLst>
                    <a:ext uri="{9D8B030D-6E8A-4147-A177-3AD203B41FA5}">
                      <a16:colId xmlns:a16="http://schemas.microsoft.com/office/drawing/2014/main" val="4176445264"/>
                    </a:ext>
                  </a:extLst>
                </a:gridCol>
              </a:tblGrid>
              <a:tr h="584067">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Heart disease</a:t>
                      </a:r>
                    </a:p>
                  </a:txBody>
                  <a:tcPr marL="68580" marR="68580" marT="0" marB="0"/>
                </a:tc>
                <a:tc>
                  <a:txBody>
                    <a:bodyPr/>
                    <a:lstStyle/>
                    <a:p>
                      <a:pPr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(a)</a:t>
                      </a:r>
                    </a:p>
                  </a:txBody>
                  <a:tcPr marL="68580" marR="68580" marT="0" marB="0"/>
                </a:tc>
                <a:tc>
                  <a:txBody>
                    <a:bodyPr/>
                    <a:lstStyle/>
                    <a:p>
                      <a:pPr marL="0" marR="0" indent="0" algn="just" rtl="0">
                        <a:spcBef>
                          <a:spcPts val="0"/>
                        </a:spcBef>
                        <a:spcAft>
                          <a:spcPts val="0"/>
                        </a:spcAft>
                      </a:pPr>
                      <a:r>
                        <a:rPr lang="en-US" sz="2000">
                          <a:effectLst/>
                          <a:latin typeface="Times New Roman" panose="02020603050405020304" pitchFamily="18" charset="0"/>
                          <a:cs typeface="Times New Roman" panose="02020603050405020304" pitchFamily="18" charset="0"/>
                        </a:rPr>
                        <a:t>1</a:t>
                      </a:r>
                    </a:p>
                  </a:txBody>
                  <a:tcPr marL="68580" marR="68580" marT="0" marB="0"/>
                </a:tc>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Example</a:t>
                      </a:r>
                    </a:p>
                  </a:txBody>
                  <a:tcPr marL="68580" marR="68580" marT="0" marB="0"/>
                </a:tc>
                <a:extLst>
                  <a:ext uri="{0D108BD9-81ED-4DB2-BD59-A6C34878D82A}">
                    <a16:rowId xmlns:a16="http://schemas.microsoft.com/office/drawing/2014/main" val="2130539789"/>
                  </a:ext>
                </a:extLst>
              </a:tr>
              <a:tr h="703662">
                <a:tc>
                  <a:txBody>
                    <a:bodyPr/>
                    <a:lstStyle/>
                    <a:p>
                      <a:pPr marL="6350" marR="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due to </a:t>
                      </a:r>
                    </a:p>
                  </a:txBody>
                  <a:tcPr marL="68580" marR="68580" marT="0" marB="0"/>
                </a:tc>
                <a:tc>
                  <a:txBody>
                    <a:bodyPr/>
                    <a:lstStyle/>
                    <a:p>
                      <a:pPr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8003028"/>
                  </a:ext>
                </a:extLst>
              </a:tr>
              <a:tr h="703662">
                <a:tc>
                  <a:txBody>
                    <a:bodyPr/>
                    <a:lstStyle/>
                    <a:p>
                      <a:pPr marL="0"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Generalized atherosclerosis</a:t>
                      </a:r>
                    </a:p>
                  </a:txBody>
                  <a:tcPr marL="68580" marR="68580" marT="0" marB="0"/>
                </a:tc>
                <a:tc>
                  <a:txBody>
                    <a:bodyPr/>
                    <a:lstStyle/>
                    <a:p>
                      <a:pPr marR="0" indent="0" algn="just" rtl="0">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p>
                  </a:txBody>
                  <a:tcPr marL="68580" marR="68580" marT="0" marB="0"/>
                </a:tc>
                <a:tc>
                  <a:txBody>
                    <a:bodyPr/>
                    <a:lstStyle/>
                    <a:p>
                      <a:pPr marL="0"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3396140"/>
                  </a:ext>
                </a:extLst>
              </a:tr>
            </a:tbl>
          </a:graphicData>
        </a:graphic>
      </p:graphicFrame>
    </p:spTree>
    <p:extLst>
      <p:ext uri="{BB962C8B-B14F-4D97-AF65-F5344CB8AC3E}">
        <p14:creationId xmlns:p14="http://schemas.microsoft.com/office/powerpoint/2010/main" val="2014221261"/>
      </p:ext>
    </p:extLst>
  </p:cSld>
  <p:clrMapOvr>
    <a:masterClrMapping/>
  </p:clrMapOvr>
  <p:transitio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27</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50241" y="1252943"/>
            <a:ext cx="10074864" cy="2954655"/>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علت زمینه‌ای موقت مرگ</a:t>
            </a:r>
            <a:r>
              <a:rPr lang="en-US" sz="2400" b="1" dirty="0">
                <a:solidFill>
                  <a:srgbClr val="FF0000"/>
                </a:solidFill>
                <a:cs typeface="B Nazanin" panose="00000400000000000000" pitchFamily="2" charset="-78"/>
              </a:rPr>
              <a:t>(Tentative underlying cause of death)</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ممکن است چندین دستورالعمل اختصاصی تعدیل کننده در یک گواهی فوت اعمال شود. در این صورت دستورالعمل‌ها باید گام به گام اعمال شود. کدی که به عنوان خروجی هر گام فرآیند انتخاب شد، علت زمینه‌ای موقت مرگ نامیده می‌شود.</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
        <p:nvSpPr>
          <p:cNvPr id="2" name="Google Shape;1069;p54">
            <a:extLst>
              <a:ext uri="{FF2B5EF4-FFF2-40B4-BE49-F238E27FC236}">
                <a16:creationId xmlns:a16="http://schemas.microsoft.com/office/drawing/2014/main" id="{5A411DE5-33A7-C8C5-803A-8A4E5D527337}"/>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346D7984-0E81-2B45-D599-76AD1ECA7496}"/>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72059710-3298-6825-ED25-EA41D151FF63}"/>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ADCA5B8D-3A10-4A31-14FF-636ED5945DA5}"/>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572380"/>
      </p:ext>
    </p:extLst>
  </p:cSld>
  <p:clrMapOvr>
    <a:masterClrMapping/>
  </p:clrMapOvr>
  <p:transitio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28</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53887" y="1213007"/>
            <a:ext cx="10074864" cy="1360372"/>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علت زمینه‌ای موقت مرگ </a:t>
            </a:r>
            <a:r>
              <a:rPr lang="en-US" sz="2400" b="1" dirty="0">
                <a:solidFill>
                  <a:srgbClr val="FF0000"/>
                </a:solidFill>
                <a:cs typeface="B Nazanin" panose="00000400000000000000" pitchFamily="2" charset="-78"/>
              </a:rPr>
              <a:t>(Tentative underlying cause of death)</a:t>
            </a:r>
          </a:p>
          <a:p>
            <a:pPr algn="just" rtl="1">
              <a:lnSpc>
                <a:spcPct val="200000"/>
              </a:lnSpc>
            </a:pPr>
            <a:endParaRPr lang="en-US" sz="2000" b="1" dirty="0">
              <a:solidFill>
                <a:srgbClr val="FF0000"/>
              </a:solidFill>
              <a:cs typeface="B Nazanin" panose="00000400000000000000" pitchFamily="2" charset="-78"/>
            </a:endParaRP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graphicFrame>
        <p:nvGraphicFramePr>
          <p:cNvPr id="10" name="Table 9">
            <a:extLst>
              <a:ext uri="{FF2B5EF4-FFF2-40B4-BE49-F238E27FC236}">
                <a16:creationId xmlns:a16="http://schemas.microsoft.com/office/drawing/2014/main" id="{73D27E06-C659-3C18-191E-CA1E2D9AF3FA}"/>
              </a:ext>
            </a:extLst>
          </p:cNvPr>
          <p:cNvGraphicFramePr>
            <a:graphicFrameLocks noGrp="1"/>
          </p:cNvGraphicFramePr>
          <p:nvPr>
            <p:extLst>
              <p:ext uri="{D42A27DB-BD31-4B8C-83A1-F6EECF244321}">
                <p14:modId xmlns:p14="http://schemas.microsoft.com/office/powerpoint/2010/main" val="803052229"/>
              </p:ext>
            </p:extLst>
          </p:nvPr>
        </p:nvGraphicFramePr>
        <p:xfrm>
          <a:off x="1325216" y="2573379"/>
          <a:ext cx="8347165" cy="2664825"/>
        </p:xfrm>
        <a:graphic>
          <a:graphicData uri="http://schemas.openxmlformats.org/drawingml/2006/table">
            <a:tbl>
              <a:tblPr rtl="1" firstRow="1" firstCol="1" bandRow="1">
                <a:tableStyleId>{2D5ABB26-0587-4C30-8999-92F81FD0307C}</a:tableStyleId>
              </a:tblPr>
              <a:tblGrid>
                <a:gridCol w="5446985">
                  <a:extLst>
                    <a:ext uri="{9D8B030D-6E8A-4147-A177-3AD203B41FA5}">
                      <a16:colId xmlns:a16="http://schemas.microsoft.com/office/drawing/2014/main" val="2751391592"/>
                    </a:ext>
                  </a:extLst>
                </a:gridCol>
                <a:gridCol w="1141091">
                  <a:extLst>
                    <a:ext uri="{9D8B030D-6E8A-4147-A177-3AD203B41FA5}">
                      <a16:colId xmlns:a16="http://schemas.microsoft.com/office/drawing/2014/main" val="2812049835"/>
                    </a:ext>
                  </a:extLst>
                </a:gridCol>
                <a:gridCol w="268592">
                  <a:extLst>
                    <a:ext uri="{9D8B030D-6E8A-4147-A177-3AD203B41FA5}">
                      <a16:colId xmlns:a16="http://schemas.microsoft.com/office/drawing/2014/main" val="2445837008"/>
                    </a:ext>
                  </a:extLst>
                </a:gridCol>
                <a:gridCol w="1490497">
                  <a:extLst>
                    <a:ext uri="{9D8B030D-6E8A-4147-A177-3AD203B41FA5}">
                      <a16:colId xmlns:a16="http://schemas.microsoft.com/office/drawing/2014/main" val="3404319773"/>
                    </a:ext>
                  </a:extLst>
                </a:gridCol>
              </a:tblGrid>
              <a:tr h="532965">
                <a:tc>
                  <a:txBody>
                    <a:bodyPr/>
                    <a:lstStyle/>
                    <a:p>
                      <a:pPr marL="0" marR="0" indent="0" algn="just" rtl="0">
                        <a:spcBef>
                          <a:spcPts val="0"/>
                        </a:spcBef>
                        <a:spcAft>
                          <a:spcPts val="0"/>
                        </a:spcAft>
                      </a:pPr>
                      <a:r>
                        <a:rPr lang="en-US" sz="2400" dirty="0">
                          <a:effectLst/>
                          <a:latin typeface="Times New Roman" panose="02020603050405020304" pitchFamily="18" charset="0"/>
                          <a:cs typeface="Times New Roman" panose="02020603050405020304" pitchFamily="18" charset="0"/>
                        </a:rPr>
                        <a:t>Myocardial Infarction</a:t>
                      </a:r>
                      <a:endParaRPr lang="en-US" sz="3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0" algn="just" rtl="0">
                        <a:spcBef>
                          <a:spcPts val="0"/>
                        </a:spcBef>
                        <a:spcAft>
                          <a:spcPts val="0"/>
                        </a:spcAft>
                      </a:pPr>
                      <a:r>
                        <a:rPr lang="en-US" sz="2400">
                          <a:effectLst/>
                          <a:latin typeface="Times New Roman" panose="02020603050405020304" pitchFamily="18" charset="0"/>
                          <a:cs typeface="Times New Roman" panose="02020603050405020304" pitchFamily="18" charset="0"/>
                        </a:rPr>
                        <a:t>(a)</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400">
                          <a:effectLst/>
                          <a:latin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en-US" sz="2400" dirty="0">
                          <a:effectLst/>
                          <a:latin typeface="Times New Roman" panose="02020603050405020304" pitchFamily="18" charset="0"/>
                          <a:cs typeface="Times New Roman" panose="02020603050405020304" pitchFamily="18" charset="0"/>
                        </a:rPr>
                        <a:t>Example</a:t>
                      </a:r>
                      <a:endParaRPr lang="en-US" sz="32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0147270"/>
                  </a:ext>
                </a:extLst>
              </a:tr>
              <a:tr h="532965">
                <a:tc>
                  <a:txBody>
                    <a:bodyPr/>
                    <a:lstStyle/>
                    <a:p>
                      <a:pPr marL="6350" marR="0" algn="just" rtl="0">
                        <a:spcBef>
                          <a:spcPts val="0"/>
                        </a:spcBef>
                        <a:spcAft>
                          <a:spcPts val="0"/>
                        </a:spcAft>
                      </a:pPr>
                      <a:r>
                        <a:rPr lang="en-US" sz="2400">
                          <a:effectLst/>
                          <a:latin typeface="Times New Roman" panose="02020603050405020304" pitchFamily="18" charset="0"/>
                          <a:cs typeface="Times New Roman" panose="02020603050405020304" pitchFamily="18" charset="0"/>
                        </a:rPr>
                        <a:t>due to </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4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4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4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792633"/>
                  </a:ext>
                </a:extLst>
              </a:tr>
              <a:tr h="532965">
                <a:tc>
                  <a:txBody>
                    <a:bodyPr/>
                    <a:lstStyle/>
                    <a:p>
                      <a:pPr marL="0" marR="0" indent="0" algn="just" rtl="0">
                        <a:spcBef>
                          <a:spcPts val="0"/>
                        </a:spcBef>
                        <a:spcAft>
                          <a:spcPts val="0"/>
                        </a:spcAft>
                      </a:pPr>
                      <a:r>
                        <a:rPr lang="en-US" sz="2400" dirty="0">
                          <a:effectLst/>
                          <a:latin typeface="Times New Roman" panose="02020603050405020304" pitchFamily="18" charset="0"/>
                          <a:cs typeface="Times New Roman" panose="02020603050405020304" pitchFamily="18" charset="0"/>
                        </a:rPr>
                        <a:t>Coronary Atherosclerosis </a:t>
                      </a:r>
                      <a:endParaRPr lang="en-US" sz="3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400">
                          <a:effectLst/>
                          <a:latin typeface="Times New Roman" panose="02020603050405020304" pitchFamily="18" charset="0"/>
                          <a:cs typeface="Times New Roman" panose="02020603050405020304" pitchFamily="18" charset="0"/>
                        </a:rPr>
                        <a:t>(b)</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4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4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5328188"/>
                  </a:ext>
                </a:extLst>
              </a:tr>
              <a:tr h="532965">
                <a:tc>
                  <a:txBody>
                    <a:bodyPr/>
                    <a:lstStyle/>
                    <a:p>
                      <a:pPr marL="6350" marR="0" algn="just" rtl="0">
                        <a:spcBef>
                          <a:spcPts val="0"/>
                        </a:spcBef>
                        <a:spcAft>
                          <a:spcPts val="0"/>
                        </a:spcAft>
                      </a:pPr>
                      <a:r>
                        <a:rPr lang="en-US" sz="2400" dirty="0">
                          <a:effectLst/>
                          <a:latin typeface="Times New Roman" panose="02020603050405020304" pitchFamily="18" charset="0"/>
                          <a:cs typeface="Times New Roman" panose="02020603050405020304" pitchFamily="18" charset="0"/>
                        </a:rPr>
                        <a:t>due to </a:t>
                      </a:r>
                      <a:endParaRPr lang="en-US" sz="3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fa-IR" sz="24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4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4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8681176"/>
                  </a:ext>
                </a:extLst>
              </a:tr>
              <a:tr h="532965">
                <a:tc>
                  <a:txBody>
                    <a:bodyPr/>
                    <a:lstStyle/>
                    <a:p>
                      <a:pPr marL="0" marR="0" indent="0" algn="just" rtl="0">
                        <a:spcBef>
                          <a:spcPts val="0"/>
                        </a:spcBef>
                        <a:spcAft>
                          <a:spcPts val="0"/>
                        </a:spcAft>
                      </a:pPr>
                      <a:r>
                        <a:rPr lang="en-US" sz="2400" dirty="0">
                          <a:effectLst/>
                          <a:latin typeface="Times New Roman" panose="02020603050405020304" pitchFamily="18" charset="0"/>
                          <a:cs typeface="Times New Roman" panose="02020603050405020304" pitchFamily="18" charset="0"/>
                        </a:rPr>
                        <a:t>Generalized Atherosclerosis </a:t>
                      </a:r>
                      <a:endParaRPr lang="en-US" sz="3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R="0" indent="0" algn="just" rtl="0">
                        <a:spcBef>
                          <a:spcPts val="0"/>
                        </a:spcBef>
                        <a:spcAft>
                          <a:spcPts val="0"/>
                        </a:spcAft>
                      </a:pPr>
                      <a:r>
                        <a:rPr lang="en-US" sz="2400" dirty="0">
                          <a:effectLst/>
                          <a:latin typeface="Times New Roman" panose="02020603050405020304" pitchFamily="18" charset="0"/>
                          <a:cs typeface="Times New Roman" panose="02020603050405020304" pitchFamily="18" charset="0"/>
                        </a:rPr>
                        <a:t>(c)</a:t>
                      </a:r>
                      <a:endParaRPr lang="en-US" sz="3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4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rtl="0">
                        <a:spcBef>
                          <a:spcPts val="0"/>
                        </a:spcBef>
                        <a:spcAft>
                          <a:spcPts val="0"/>
                        </a:spcAft>
                      </a:pPr>
                      <a:r>
                        <a:rPr lang="fa-IR" sz="24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8718374"/>
                  </a:ext>
                </a:extLst>
              </a:tr>
            </a:tbl>
          </a:graphicData>
        </a:graphic>
      </p:graphicFrame>
    </p:spTree>
    <p:extLst>
      <p:ext uri="{BB962C8B-B14F-4D97-AF65-F5344CB8AC3E}">
        <p14:creationId xmlns:p14="http://schemas.microsoft.com/office/powerpoint/2010/main" val="3439898431"/>
      </p:ext>
    </p:extLst>
  </p:cSld>
  <p:clrMapOvr>
    <a:masterClrMapping/>
  </p:clrMapOvr>
  <p:transitio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29</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78377" y="1120854"/>
            <a:ext cx="9950374" cy="5170646"/>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FF0000"/>
                </a:solidFill>
                <a:cs typeface="B Nazanin" panose="00000400000000000000" pitchFamily="2" charset="-78"/>
              </a:rPr>
              <a:t>علت زمینه‌ای موقت مرگ </a:t>
            </a:r>
            <a:r>
              <a:rPr lang="en-US" sz="2400" b="1" dirty="0">
                <a:solidFill>
                  <a:srgbClr val="FF0000"/>
                </a:solidFill>
                <a:cs typeface="B Nazanin" panose="00000400000000000000" pitchFamily="2" charset="-78"/>
              </a:rPr>
              <a:t>(Tentative underlying cause of death)</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آترواسکلروزیس منتشر، آغازکننده توالی وقایع منجر به مرگ است. بنابراین نقطه آغازگر محسوب می‌شود. دستورالعمل‌های تعدیلی اختصاصی برای آترواسکلروزیس و بیماری عروق کرونر قلب در </a:t>
            </a:r>
            <a:r>
              <a:rPr lang="en-US" sz="2400" b="1" dirty="0">
                <a:cs typeface="B Nazanin" panose="00000400000000000000" pitchFamily="2" charset="-78"/>
              </a:rPr>
              <a:t>ICD </a:t>
            </a:r>
            <a:r>
              <a:rPr lang="fa-IR" sz="2400" b="1" dirty="0">
                <a:cs typeface="B Nazanin" panose="00000400000000000000" pitchFamily="2" charset="-78"/>
              </a:rPr>
              <a:t>وجود دارد، لذا آترواسکلروزیس عروق کرونر به عنوان علت‌زمینه‌ای موقت مرگ انتخاب می‌گردد. اما دستورالعمل‌های بیشتری که درمورد آترواسکلروزیس عروق کرونر و انفارکتوس میوکارد ارائه شده باعث می‌شود در گام نهایی انفارکتوس میوکارد به عنوان علت زمینه‌ای انتخاب گردد. </a:t>
            </a:r>
          </a:p>
        </p:txBody>
      </p:sp>
      <p:sp>
        <p:nvSpPr>
          <p:cNvPr id="4" name="TextBox 3">
            <a:extLst>
              <a:ext uri="{FF2B5EF4-FFF2-40B4-BE49-F238E27FC236}">
                <a16:creationId xmlns:a16="http://schemas.microsoft.com/office/drawing/2014/main" id="{71E1FC02-D02B-1853-94F7-AD842925D823}"/>
              </a:ext>
            </a:extLst>
          </p:cNvPr>
          <p:cNvSpPr txBox="1"/>
          <p:nvPr/>
        </p:nvSpPr>
        <p:spPr>
          <a:xfrm>
            <a:off x="5317588" y="566500"/>
            <a:ext cx="4581788" cy="523220"/>
          </a:xfrm>
          <a:prstGeom prst="rect">
            <a:avLst/>
          </a:prstGeom>
          <a:noFill/>
        </p:spPr>
        <p:txBody>
          <a:bodyPr wrap="square">
            <a:spAutoFit/>
          </a:bodyPr>
          <a:lstStyle/>
          <a:p>
            <a:pPr algn="r" rtl="1"/>
            <a:r>
              <a:rPr lang="fa-IR" sz="2800" dirty="0">
                <a:cs typeface="B Titr" panose="00000700000000000000" pitchFamily="2" charset="-78"/>
              </a:rPr>
              <a:t>مفاهیم پایه درکدگذاری علل مرگ</a:t>
            </a:r>
            <a:endParaRPr lang="en-US" sz="2800" dirty="0"/>
          </a:p>
        </p:txBody>
      </p:sp>
    </p:spTree>
    <p:extLst>
      <p:ext uri="{BB962C8B-B14F-4D97-AF65-F5344CB8AC3E}">
        <p14:creationId xmlns:p14="http://schemas.microsoft.com/office/powerpoint/2010/main" val="1292100535"/>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8607289" y="566500"/>
            <a:ext cx="1292087" cy="523220"/>
          </a:xfrm>
          <a:prstGeom prst="rect">
            <a:avLst/>
          </a:prstGeom>
          <a:noFill/>
        </p:spPr>
        <p:txBody>
          <a:bodyPr wrap="square">
            <a:spAutoFit/>
          </a:bodyPr>
          <a:lstStyle/>
          <a:p>
            <a:pPr algn="r" rtl="1"/>
            <a:r>
              <a:rPr lang="fa-IR" sz="2800" dirty="0">
                <a:cs typeface="B Titr" panose="00000700000000000000" pitchFamily="2" charset="-78"/>
              </a:rPr>
              <a:t>اهداف:</a:t>
            </a:r>
            <a:endParaRPr lang="en-US" sz="2800" dirty="0"/>
          </a:p>
        </p:txBody>
      </p:sp>
      <p:sp>
        <p:nvSpPr>
          <p:cNvPr id="18" name="TextBox 17">
            <a:extLst>
              <a:ext uri="{FF2B5EF4-FFF2-40B4-BE49-F238E27FC236}">
                <a16:creationId xmlns:a16="http://schemas.microsoft.com/office/drawing/2014/main" id="{11506584-1DF8-E947-C477-2726E2673775}"/>
              </a:ext>
            </a:extLst>
          </p:cNvPr>
          <p:cNvSpPr txBox="1"/>
          <p:nvPr/>
        </p:nvSpPr>
        <p:spPr>
          <a:xfrm>
            <a:off x="3790124" y="1213007"/>
            <a:ext cx="6109252" cy="1477328"/>
          </a:xfrm>
          <a:prstGeom prst="rect">
            <a:avLst/>
          </a:prstGeom>
          <a:noFill/>
        </p:spPr>
        <p:txBody>
          <a:bodyPr wrap="square">
            <a:spAutoFit/>
          </a:bodyPr>
          <a:lstStyle/>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آشنایی با </a:t>
            </a:r>
            <a:r>
              <a:rPr lang="fa-IR" sz="2400" b="1" dirty="0">
                <a:solidFill>
                  <a:srgbClr val="FF0000"/>
                </a:solidFill>
                <a:cs typeface="B Nazanin" panose="00000400000000000000" pitchFamily="2" charset="-78"/>
              </a:rPr>
              <a:t>دستورالعمل های کدگذاری </a:t>
            </a:r>
            <a:r>
              <a:rPr lang="fa-IR" sz="2400" b="1" dirty="0">
                <a:solidFill>
                  <a:schemeClr val="tx1"/>
                </a:solidFill>
                <a:cs typeface="B Nazanin" panose="00000400000000000000" pitchFamily="2" charset="-78"/>
              </a:rPr>
              <a:t>علل مرگ</a:t>
            </a:r>
          </a:p>
          <a:p>
            <a:pPr marL="342900" indent="-342900" algn="r" rtl="1">
              <a:lnSpc>
                <a:spcPct val="200000"/>
              </a:lnSpc>
              <a:buFont typeface="Arial" panose="020B0604020202020204" pitchFamily="34" charset="0"/>
              <a:buChar char="•"/>
            </a:pPr>
            <a:r>
              <a:rPr lang="fa-IR" sz="2400" b="1" dirty="0">
                <a:cs typeface="B Nazanin" panose="00000400000000000000" pitchFamily="2" charset="-78"/>
              </a:rPr>
              <a:t> آشنایی با نرم افزار </a:t>
            </a:r>
            <a:r>
              <a:rPr lang="en-US" sz="2400" b="1" dirty="0">
                <a:cs typeface="B Nazanin" panose="00000400000000000000" pitchFamily="2" charset="-78"/>
              </a:rPr>
              <a:t>DORIS</a:t>
            </a:r>
            <a:endParaRPr lang="fa-IR" sz="2400" b="1" dirty="0">
              <a:solidFill>
                <a:schemeClr val="tx1"/>
              </a:solidFill>
              <a:cs typeface="B Nazanin" panose="00000400000000000000" pitchFamily="2" charset="-78"/>
            </a:endParaRPr>
          </a:p>
        </p:txBody>
      </p:sp>
      <p:pic>
        <p:nvPicPr>
          <p:cNvPr id="2" name="Google Shape;1405;p58">
            <a:extLst>
              <a:ext uri="{FF2B5EF4-FFF2-40B4-BE49-F238E27FC236}">
                <a16:creationId xmlns:a16="http://schemas.microsoft.com/office/drawing/2014/main" id="{125D7C8F-49A2-F238-FB53-FB9359C48D74}"/>
              </a:ext>
            </a:extLst>
          </p:cNvPr>
          <p:cNvPicPr preferRelativeResize="0"/>
          <p:nvPr/>
        </p:nvPicPr>
        <p:blipFill rotWithShape="1">
          <a:blip r:embed="rId3">
            <a:alphaModFix/>
          </a:blip>
          <a:srcRect/>
          <a:stretch/>
        </p:blipFill>
        <p:spPr>
          <a:xfrm>
            <a:off x="810038" y="3179298"/>
            <a:ext cx="3542918" cy="3122291"/>
          </a:xfrm>
          <a:prstGeom prst="rect">
            <a:avLst/>
          </a:prstGeom>
          <a:noFill/>
          <a:ln>
            <a:noFill/>
          </a:ln>
        </p:spPr>
      </p:pic>
    </p:spTree>
    <p:extLst>
      <p:ext uri="{BB962C8B-B14F-4D97-AF65-F5344CB8AC3E}">
        <p14:creationId xmlns:p14="http://schemas.microsoft.com/office/powerpoint/2010/main" val="3856239084"/>
      </p:ext>
    </p:extLst>
  </p:cSld>
  <p:clrMapOvr>
    <a:masterClrMapping/>
  </p:clrMapOvr>
  <p:transition spd="slow">
    <p:cover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2" name="Google Shape;1006;p45">
            <a:extLst>
              <a:ext uri="{FF2B5EF4-FFF2-40B4-BE49-F238E27FC236}">
                <a16:creationId xmlns:a16="http://schemas.microsoft.com/office/drawing/2014/main" id="{A97993A3-B5BC-705E-5E72-61EFDEE95371}"/>
              </a:ext>
            </a:extLst>
          </p:cNvPr>
          <p:cNvSpPr/>
          <p:nvPr/>
        </p:nvSpPr>
        <p:spPr>
          <a:xfrm>
            <a:off x="1615403" y="1968312"/>
            <a:ext cx="7751832" cy="2451119"/>
          </a:xfrm>
          <a:prstGeom prst="roundRect">
            <a:avLst>
              <a:gd name="adj" fmla="val 15109"/>
            </a:avLst>
          </a:prstGeom>
          <a:solidFill>
            <a:srgbClr val="FBE5D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30</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2336619" y="2438568"/>
            <a:ext cx="6309400" cy="1061829"/>
          </a:xfrm>
          <a:prstGeom prst="rect">
            <a:avLst/>
          </a:prstGeom>
          <a:noFill/>
        </p:spPr>
        <p:txBody>
          <a:bodyPr wrap="square">
            <a:spAutoFit/>
          </a:bodyPr>
          <a:lstStyle/>
          <a:p>
            <a:pPr algn="ctr" rtl="1">
              <a:lnSpc>
                <a:spcPct val="200000"/>
              </a:lnSpc>
            </a:pPr>
            <a:r>
              <a:rPr lang="fa-IR" sz="3600" b="1" dirty="0">
                <a:cs typeface="B Titr" panose="00000700000000000000" pitchFamily="2" charset="-78"/>
              </a:rPr>
              <a:t>دستورالعمل‌های کدگذاری مرگ و ‌میر</a:t>
            </a:r>
          </a:p>
        </p:txBody>
      </p:sp>
      <p:sp>
        <p:nvSpPr>
          <p:cNvPr id="11" name="Google Shape;999;p45">
            <a:extLst>
              <a:ext uri="{FF2B5EF4-FFF2-40B4-BE49-F238E27FC236}">
                <a16:creationId xmlns:a16="http://schemas.microsoft.com/office/drawing/2014/main" id="{BB33EC00-3006-03B8-95B4-7C20B4F4F285}"/>
              </a:ext>
            </a:extLst>
          </p:cNvPr>
          <p:cNvSpPr/>
          <p:nvPr/>
        </p:nvSpPr>
        <p:spPr>
          <a:xfrm>
            <a:off x="2472896" y="2091662"/>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000;p45">
            <a:extLst>
              <a:ext uri="{FF2B5EF4-FFF2-40B4-BE49-F238E27FC236}">
                <a16:creationId xmlns:a16="http://schemas.microsoft.com/office/drawing/2014/main" id="{04B7C1C8-6151-3633-DE44-7D2B0005D0F0}"/>
              </a:ext>
            </a:extLst>
          </p:cNvPr>
          <p:cNvSpPr/>
          <p:nvPr/>
        </p:nvSpPr>
        <p:spPr>
          <a:xfrm>
            <a:off x="8644766" y="4177479"/>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001;p45">
            <a:extLst>
              <a:ext uri="{FF2B5EF4-FFF2-40B4-BE49-F238E27FC236}">
                <a16:creationId xmlns:a16="http://schemas.microsoft.com/office/drawing/2014/main" id="{627B19D8-0E2C-AB80-D0A1-4FDF36289489}"/>
              </a:ext>
            </a:extLst>
          </p:cNvPr>
          <p:cNvSpPr/>
          <p:nvPr/>
        </p:nvSpPr>
        <p:spPr>
          <a:xfrm>
            <a:off x="8412426" y="4028827"/>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996;p45">
            <a:extLst>
              <a:ext uri="{FF2B5EF4-FFF2-40B4-BE49-F238E27FC236}">
                <a16:creationId xmlns:a16="http://schemas.microsoft.com/office/drawing/2014/main" id="{B09BE4B0-6227-379F-2136-0C0D2A89F395}"/>
              </a:ext>
            </a:extLst>
          </p:cNvPr>
          <p:cNvSpPr/>
          <p:nvPr/>
        </p:nvSpPr>
        <p:spPr>
          <a:xfrm>
            <a:off x="8600118" y="2127750"/>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997;p45">
            <a:extLst>
              <a:ext uri="{FF2B5EF4-FFF2-40B4-BE49-F238E27FC236}">
                <a16:creationId xmlns:a16="http://schemas.microsoft.com/office/drawing/2014/main" id="{E3BE50D7-737B-0E23-A309-3013120B9010}"/>
              </a:ext>
            </a:extLst>
          </p:cNvPr>
          <p:cNvSpPr/>
          <p:nvPr/>
        </p:nvSpPr>
        <p:spPr>
          <a:xfrm>
            <a:off x="8758320" y="2208963"/>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 name="Google Shape;1274;p52">
            <a:extLst>
              <a:ext uri="{FF2B5EF4-FFF2-40B4-BE49-F238E27FC236}">
                <a16:creationId xmlns:a16="http://schemas.microsoft.com/office/drawing/2014/main" id="{03F15CAA-470C-0210-7551-3F6E94FF5207}"/>
              </a:ext>
            </a:extLst>
          </p:cNvPr>
          <p:cNvGrpSpPr/>
          <p:nvPr/>
        </p:nvGrpSpPr>
        <p:grpSpPr>
          <a:xfrm rot="16200000" flipH="1">
            <a:off x="2348068" y="3600338"/>
            <a:ext cx="370061" cy="1050897"/>
            <a:chOff x="6592201" y="2061933"/>
            <a:chExt cx="941841" cy="2789257"/>
          </a:xfrm>
        </p:grpSpPr>
        <p:sp>
          <p:nvSpPr>
            <p:cNvPr id="20" name="Google Shape;1275;p52">
              <a:extLst>
                <a:ext uri="{FF2B5EF4-FFF2-40B4-BE49-F238E27FC236}">
                  <a16:creationId xmlns:a16="http://schemas.microsoft.com/office/drawing/2014/main" id="{4D8B89D8-8A4D-4076-A9AD-C0732B2BAEC6}"/>
                </a:ext>
              </a:extLst>
            </p:cNvPr>
            <p:cNvSpPr/>
            <p:nvPr/>
          </p:nvSpPr>
          <p:spPr>
            <a:xfrm>
              <a:off x="6592201" y="2061933"/>
              <a:ext cx="941841" cy="2789257"/>
            </a:xfrm>
            <a:custGeom>
              <a:avLst/>
              <a:gdLst/>
              <a:ahLst/>
              <a:cxnLst/>
              <a:rect l="l" t="t" r="r" b="b"/>
              <a:pathLst>
                <a:path w="8343" h="24976" extrusionOk="0">
                  <a:moveTo>
                    <a:pt x="440" y="24537"/>
                  </a:moveTo>
                  <a:cubicBezTo>
                    <a:pt x="147" y="24244"/>
                    <a:pt x="1" y="23854"/>
                    <a:pt x="1" y="23464"/>
                  </a:cubicBezTo>
                  <a:lnTo>
                    <a:pt x="1" y="4074"/>
                  </a:lnTo>
                  <a:cubicBezTo>
                    <a:pt x="50" y="1805"/>
                    <a:pt x="1903" y="1"/>
                    <a:pt x="4172" y="1"/>
                  </a:cubicBezTo>
                  <a:cubicBezTo>
                    <a:pt x="6440" y="1"/>
                    <a:pt x="8269" y="1805"/>
                    <a:pt x="8342" y="4074"/>
                  </a:cubicBezTo>
                  <a:lnTo>
                    <a:pt x="8342" y="23464"/>
                  </a:lnTo>
                  <a:cubicBezTo>
                    <a:pt x="8342" y="24293"/>
                    <a:pt x="7659" y="24976"/>
                    <a:pt x="6806" y="24976"/>
                  </a:cubicBezTo>
                  <a:lnTo>
                    <a:pt x="1537" y="24976"/>
                  </a:lnTo>
                  <a:cubicBezTo>
                    <a:pt x="1123" y="24976"/>
                    <a:pt x="733" y="24829"/>
                    <a:pt x="440" y="24537"/>
                  </a:cubicBezTo>
                  <a:close/>
                  <a:moveTo>
                    <a:pt x="4172" y="3293"/>
                  </a:moveTo>
                  <a:cubicBezTo>
                    <a:pt x="4952" y="3293"/>
                    <a:pt x="4952" y="2147"/>
                    <a:pt x="4172" y="2147"/>
                  </a:cubicBezTo>
                  <a:cubicBezTo>
                    <a:pt x="4025" y="2147"/>
                    <a:pt x="3879" y="2196"/>
                    <a:pt x="3757" y="2318"/>
                  </a:cubicBezTo>
                  <a:cubicBezTo>
                    <a:pt x="3537" y="2537"/>
                    <a:pt x="3537" y="2903"/>
                    <a:pt x="3757" y="3123"/>
                  </a:cubicBezTo>
                  <a:cubicBezTo>
                    <a:pt x="3879" y="3244"/>
                    <a:pt x="4025" y="3293"/>
                    <a:pt x="4172" y="3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76;p52">
              <a:extLst>
                <a:ext uri="{FF2B5EF4-FFF2-40B4-BE49-F238E27FC236}">
                  <a16:creationId xmlns:a16="http://schemas.microsoft.com/office/drawing/2014/main" id="{82FD82B3-8712-A0B0-F191-592F52FDF66E}"/>
                </a:ext>
              </a:extLst>
            </p:cNvPr>
            <p:cNvSpPr/>
            <p:nvPr/>
          </p:nvSpPr>
          <p:spPr>
            <a:xfrm>
              <a:off x="6592201" y="2061933"/>
              <a:ext cx="941841" cy="2789257"/>
            </a:xfrm>
            <a:custGeom>
              <a:avLst/>
              <a:gdLst/>
              <a:ahLst/>
              <a:cxnLst/>
              <a:rect l="l" t="t" r="r" b="b"/>
              <a:pathLst>
                <a:path w="8343" h="24976" extrusionOk="0">
                  <a:moveTo>
                    <a:pt x="391" y="23464"/>
                  </a:moveTo>
                  <a:cubicBezTo>
                    <a:pt x="391" y="23756"/>
                    <a:pt x="513" y="24049"/>
                    <a:pt x="733" y="24268"/>
                  </a:cubicBezTo>
                  <a:cubicBezTo>
                    <a:pt x="928" y="24488"/>
                    <a:pt x="1220" y="24585"/>
                    <a:pt x="1537" y="24585"/>
                  </a:cubicBezTo>
                  <a:lnTo>
                    <a:pt x="6806" y="24585"/>
                  </a:lnTo>
                  <a:cubicBezTo>
                    <a:pt x="7440" y="24585"/>
                    <a:pt x="7952" y="24073"/>
                    <a:pt x="7952" y="23464"/>
                  </a:cubicBezTo>
                  <a:lnTo>
                    <a:pt x="7952" y="4074"/>
                  </a:lnTo>
                  <a:cubicBezTo>
                    <a:pt x="7879" y="2025"/>
                    <a:pt x="6220" y="391"/>
                    <a:pt x="4172" y="391"/>
                  </a:cubicBezTo>
                  <a:cubicBezTo>
                    <a:pt x="2123" y="391"/>
                    <a:pt x="440" y="2025"/>
                    <a:pt x="391" y="4074"/>
                  </a:cubicBezTo>
                  <a:close/>
                  <a:moveTo>
                    <a:pt x="4172" y="2196"/>
                  </a:moveTo>
                  <a:cubicBezTo>
                    <a:pt x="4854" y="2196"/>
                    <a:pt x="4854" y="3244"/>
                    <a:pt x="4172" y="3244"/>
                  </a:cubicBezTo>
                  <a:cubicBezTo>
                    <a:pt x="4025" y="3244"/>
                    <a:pt x="3903" y="3171"/>
                    <a:pt x="3806" y="3074"/>
                  </a:cubicBezTo>
                  <a:cubicBezTo>
                    <a:pt x="3611" y="2879"/>
                    <a:pt x="3611" y="2562"/>
                    <a:pt x="3806" y="2342"/>
                  </a:cubicBezTo>
                  <a:cubicBezTo>
                    <a:pt x="3903" y="2245"/>
                    <a:pt x="4025" y="2196"/>
                    <a:pt x="4172" y="2196"/>
                  </a:cubicBezTo>
                  <a:close/>
                  <a:moveTo>
                    <a:pt x="3611" y="2147"/>
                  </a:moveTo>
                  <a:cubicBezTo>
                    <a:pt x="4220" y="1513"/>
                    <a:pt x="5269" y="2196"/>
                    <a:pt x="4928" y="3025"/>
                  </a:cubicBezTo>
                  <a:cubicBezTo>
                    <a:pt x="4586" y="3854"/>
                    <a:pt x="3367" y="3610"/>
                    <a:pt x="3367" y="2708"/>
                  </a:cubicBezTo>
                  <a:cubicBezTo>
                    <a:pt x="3367" y="2488"/>
                    <a:pt x="3440" y="2293"/>
                    <a:pt x="3611" y="2147"/>
                  </a:cubicBezTo>
                  <a:close/>
                  <a:moveTo>
                    <a:pt x="7196" y="19951"/>
                  </a:moveTo>
                  <a:lnTo>
                    <a:pt x="7196" y="19951"/>
                  </a:lnTo>
                  <a:lnTo>
                    <a:pt x="7196" y="22805"/>
                  </a:lnTo>
                  <a:cubicBezTo>
                    <a:pt x="7196" y="22878"/>
                    <a:pt x="7123" y="22951"/>
                    <a:pt x="7049" y="22951"/>
                  </a:cubicBezTo>
                  <a:lnTo>
                    <a:pt x="1294" y="22951"/>
                  </a:lnTo>
                  <a:cubicBezTo>
                    <a:pt x="1220" y="22951"/>
                    <a:pt x="1147" y="22878"/>
                    <a:pt x="1147" y="22805"/>
                  </a:cubicBezTo>
                  <a:lnTo>
                    <a:pt x="1147" y="5635"/>
                  </a:lnTo>
                  <a:cubicBezTo>
                    <a:pt x="1147" y="5562"/>
                    <a:pt x="1220" y="5488"/>
                    <a:pt x="1294" y="5488"/>
                  </a:cubicBezTo>
                  <a:lnTo>
                    <a:pt x="7025" y="5488"/>
                  </a:lnTo>
                  <a:cubicBezTo>
                    <a:pt x="7123" y="5488"/>
                    <a:pt x="7196" y="5562"/>
                    <a:pt x="7196" y="5635"/>
                  </a:cubicBezTo>
                  <a:lnTo>
                    <a:pt x="7196" y="8488"/>
                  </a:lnTo>
                  <a:lnTo>
                    <a:pt x="7196" y="8488"/>
                  </a:lnTo>
                  <a:lnTo>
                    <a:pt x="7196" y="11366"/>
                  </a:lnTo>
                  <a:lnTo>
                    <a:pt x="7196" y="11366"/>
                  </a:lnTo>
                  <a:lnTo>
                    <a:pt x="7196" y="14220"/>
                  </a:lnTo>
                  <a:lnTo>
                    <a:pt x="7196" y="14220"/>
                  </a:lnTo>
                  <a:lnTo>
                    <a:pt x="7196" y="17073"/>
                  </a:lnTo>
                  <a:lnTo>
                    <a:pt x="7196" y="17073"/>
                  </a:lnTo>
                  <a:lnTo>
                    <a:pt x="7196" y="19927"/>
                  </a:lnTo>
                  <a:close/>
                  <a:moveTo>
                    <a:pt x="6879" y="20098"/>
                  </a:moveTo>
                  <a:lnTo>
                    <a:pt x="6879" y="22659"/>
                  </a:lnTo>
                  <a:lnTo>
                    <a:pt x="1440" y="22659"/>
                  </a:lnTo>
                  <a:lnTo>
                    <a:pt x="1440" y="20098"/>
                  </a:lnTo>
                  <a:close/>
                  <a:moveTo>
                    <a:pt x="1440" y="19781"/>
                  </a:moveTo>
                  <a:lnTo>
                    <a:pt x="1440" y="17220"/>
                  </a:lnTo>
                  <a:lnTo>
                    <a:pt x="6879" y="17220"/>
                  </a:lnTo>
                  <a:lnTo>
                    <a:pt x="6879" y="19781"/>
                  </a:lnTo>
                  <a:close/>
                  <a:moveTo>
                    <a:pt x="1440" y="16927"/>
                  </a:moveTo>
                  <a:lnTo>
                    <a:pt x="1440" y="14366"/>
                  </a:lnTo>
                  <a:lnTo>
                    <a:pt x="6879" y="14366"/>
                  </a:lnTo>
                  <a:lnTo>
                    <a:pt x="6879" y="16927"/>
                  </a:lnTo>
                  <a:close/>
                  <a:moveTo>
                    <a:pt x="1440" y="14074"/>
                  </a:moveTo>
                  <a:lnTo>
                    <a:pt x="1440" y="11513"/>
                  </a:lnTo>
                  <a:lnTo>
                    <a:pt x="6879" y="11513"/>
                  </a:lnTo>
                  <a:lnTo>
                    <a:pt x="6879" y="14074"/>
                  </a:lnTo>
                  <a:close/>
                  <a:moveTo>
                    <a:pt x="1440" y="11196"/>
                  </a:moveTo>
                  <a:lnTo>
                    <a:pt x="1440" y="8635"/>
                  </a:lnTo>
                  <a:lnTo>
                    <a:pt x="6879" y="8635"/>
                  </a:lnTo>
                  <a:lnTo>
                    <a:pt x="6879" y="11196"/>
                  </a:lnTo>
                  <a:close/>
                  <a:moveTo>
                    <a:pt x="1440" y="8342"/>
                  </a:moveTo>
                  <a:lnTo>
                    <a:pt x="1440" y="5805"/>
                  </a:lnTo>
                  <a:lnTo>
                    <a:pt x="6879" y="5805"/>
                  </a:lnTo>
                  <a:lnTo>
                    <a:pt x="6879" y="8366"/>
                  </a:lnTo>
                  <a:close/>
                  <a:moveTo>
                    <a:pt x="440" y="24537"/>
                  </a:moveTo>
                  <a:cubicBezTo>
                    <a:pt x="147" y="24244"/>
                    <a:pt x="1" y="23854"/>
                    <a:pt x="1" y="23464"/>
                  </a:cubicBezTo>
                  <a:lnTo>
                    <a:pt x="1" y="4074"/>
                  </a:lnTo>
                  <a:cubicBezTo>
                    <a:pt x="50" y="1805"/>
                    <a:pt x="1903" y="1"/>
                    <a:pt x="4172" y="1"/>
                  </a:cubicBezTo>
                  <a:cubicBezTo>
                    <a:pt x="6440" y="1"/>
                    <a:pt x="8293" y="1805"/>
                    <a:pt x="8342" y="4074"/>
                  </a:cubicBezTo>
                  <a:lnTo>
                    <a:pt x="8342" y="23464"/>
                  </a:lnTo>
                  <a:cubicBezTo>
                    <a:pt x="8342" y="24293"/>
                    <a:pt x="7659" y="24976"/>
                    <a:pt x="6830" y="24976"/>
                  </a:cubicBezTo>
                  <a:lnTo>
                    <a:pt x="1537" y="24976"/>
                  </a:lnTo>
                  <a:cubicBezTo>
                    <a:pt x="1123" y="24976"/>
                    <a:pt x="733" y="24829"/>
                    <a:pt x="440" y="245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77;p52">
              <a:extLst>
                <a:ext uri="{FF2B5EF4-FFF2-40B4-BE49-F238E27FC236}">
                  <a16:creationId xmlns:a16="http://schemas.microsoft.com/office/drawing/2014/main" id="{FA9F2051-1C95-B2F8-923C-891D4D195934}"/>
                </a:ext>
              </a:extLst>
            </p:cNvPr>
            <p:cNvSpPr/>
            <p:nvPr/>
          </p:nvSpPr>
          <p:spPr>
            <a:xfrm>
              <a:off x="6636341" y="2105487"/>
              <a:ext cx="853561" cy="2702149"/>
            </a:xfrm>
            <a:custGeom>
              <a:avLst/>
              <a:gdLst/>
              <a:ahLst/>
              <a:cxnLst/>
              <a:rect l="l" t="t" r="r" b="b"/>
              <a:pathLst>
                <a:path w="7561" h="24196" extrusionOk="0">
                  <a:moveTo>
                    <a:pt x="0" y="3684"/>
                  </a:moveTo>
                  <a:lnTo>
                    <a:pt x="0" y="23074"/>
                  </a:lnTo>
                  <a:cubicBezTo>
                    <a:pt x="0" y="23366"/>
                    <a:pt x="122" y="23659"/>
                    <a:pt x="342" y="23878"/>
                  </a:cubicBezTo>
                  <a:cubicBezTo>
                    <a:pt x="537" y="24098"/>
                    <a:pt x="829" y="24195"/>
                    <a:pt x="1146" y="24195"/>
                  </a:cubicBezTo>
                  <a:lnTo>
                    <a:pt x="6415" y="24195"/>
                  </a:lnTo>
                  <a:cubicBezTo>
                    <a:pt x="7049" y="24195"/>
                    <a:pt x="7561" y="23683"/>
                    <a:pt x="7561" y="23074"/>
                  </a:cubicBezTo>
                  <a:lnTo>
                    <a:pt x="7561" y="3684"/>
                  </a:lnTo>
                  <a:cubicBezTo>
                    <a:pt x="7488" y="1635"/>
                    <a:pt x="5829" y="1"/>
                    <a:pt x="3781" y="1"/>
                  </a:cubicBezTo>
                  <a:cubicBezTo>
                    <a:pt x="1732" y="1"/>
                    <a:pt x="49" y="1635"/>
                    <a:pt x="0" y="3684"/>
                  </a:cubicBezTo>
                  <a:close/>
                  <a:moveTo>
                    <a:pt x="4585" y="2318"/>
                  </a:moveTo>
                  <a:cubicBezTo>
                    <a:pt x="4585" y="3220"/>
                    <a:pt x="3366" y="3464"/>
                    <a:pt x="3024" y="2635"/>
                  </a:cubicBezTo>
                  <a:cubicBezTo>
                    <a:pt x="2683" y="1806"/>
                    <a:pt x="3732" y="1123"/>
                    <a:pt x="4366" y="1757"/>
                  </a:cubicBezTo>
                  <a:cubicBezTo>
                    <a:pt x="4512" y="1903"/>
                    <a:pt x="4585" y="2098"/>
                    <a:pt x="4585" y="2318"/>
                  </a:cubicBezTo>
                  <a:close/>
                  <a:moveTo>
                    <a:pt x="903" y="5098"/>
                  </a:moveTo>
                  <a:lnTo>
                    <a:pt x="6634" y="5098"/>
                  </a:lnTo>
                  <a:cubicBezTo>
                    <a:pt x="6732" y="5098"/>
                    <a:pt x="6805" y="5172"/>
                    <a:pt x="6805" y="5245"/>
                  </a:cubicBezTo>
                  <a:lnTo>
                    <a:pt x="6805" y="8123"/>
                  </a:lnTo>
                  <a:lnTo>
                    <a:pt x="6805" y="8123"/>
                  </a:lnTo>
                  <a:lnTo>
                    <a:pt x="6805" y="10976"/>
                  </a:lnTo>
                  <a:lnTo>
                    <a:pt x="6805" y="10976"/>
                  </a:lnTo>
                  <a:lnTo>
                    <a:pt x="6805" y="13830"/>
                  </a:lnTo>
                  <a:lnTo>
                    <a:pt x="6805" y="13830"/>
                  </a:lnTo>
                  <a:lnTo>
                    <a:pt x="6805" y="16683"/>
                  </a:lnTo>
                  <a:lnTo>
                    <a:pt x="6805" y="16683"/>
                  </a:lnTo>
                  <a:lnTo>
                    <a:pt x="6805" y="19537"/>
                  </a:lnTo>
                  <a:lnTo>
                    <a:pt x="6805" y="19537"/>
                  </a:lnTo>
                  <a:lnTo>
                    <a:pt x="6805" y="22415"/>
                  </a:lnTo>
                  <a:cubicBezTo>
                    <a:pt x="6805" y="22488"/>
                    <a:pt x="6732" y="22561"/>
                    <a:pt x="6634" y="22561"/>
                  </a:cubicBezTo>
                  <a:lnTo>
                    <a:pt x="903" y="22561"/>
                  </a:lnTo>
                  <a:cubicBezTo>
                    <a:pt x="829" y="22561"/>
                    <a:pt x="756" y="22488"/>
                    <a:pt x="756" y="22415"/>
                  </a:cubicBezTo>
                  <a:lnTo>
                    <a:pt x="756" y="5245"/>
                  </a:lnTo>
                  <a:cubicBezTo>
                    <a:pt x="756" y="5172"/>
                    <a:pt x="829" y="5098"/>
                    <a:pt x="903" y="5098"/>
                  </a:cubicBezTo>
                  <a:close/>
                </a:path>
              </a:pathLst>
            </a:custGeom>
            <a:solidFill>
              <a:srgbClr val="DE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8;p52">
              <a:extLst>
                <a:ext uri="{FF2B5EF4-FFF2-40B4-BE49-F238E27FC236}">
                  <a16:creationId xmlns:a16="http://schemas.microsoft.com/office/drawing/2014/main" id="{D0B34912-2EF1-ACBA-90DB-24B59FFA6753}"/>
                </a:ext>
              </a:extLst>
            </p:cNvPr>
            <p:cNvSpPr/>
            <p:nvPr/>
          </p:nvSpPr>
          <p:spPr>
            <a:xfrm>
              <a:off x="6754649" y="2707541"/>
              <a:ext cx="614122" cy="286006"/>
            </a:xfrm>
            <a:custGeom>
              <a:avLst/>
              <a:gdLst/>
              <a:ahLst/>
              <a:cxnLst/>
              <a:rect l="l" t="t" r="r" b="b"/>
              <a:pathLst>
                <a:path w="5440" h="2561" extrusionOk="0">
                  <a:moveTo>
                    <a:pt x="1" y="0"/>
                  </a:moveTo>
                  <a:lnTo>
                    <a:pt x="1" y="2561"/>
                  </a:lnTo>
                  <a:lnTo>
                    <a:pt x="5440" y="2561"/>
                  </a:lnTo>
                  <a:lnTo>
                    <a:pt x="5440" y="0"/>
                  </a:lnTo>
                  <a:close/>
                </a:path>
              </a:pathLst>
            </a:custGeom>
            <a:solidFill>
              <a:schemeClr val="accent3">
                <a:alpha val="6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9;p52">
              <a:extLst>
                <a:ext uri="{FF2B5EF4-FFF2-40B4-BE49-F238E27FC236}">
                  <a16:creationId xmlns:a16="http://schemas.microsoft.com/office/drawing/2014/main" id="{761318C3-B69E-F14D-3D73-60A6ED7A6A15}"/>
                </a:ext>
              </a:extLst>
            </p:cNvPr>
            <p:cNvSpPr/>
            <p:nvPr/>
          </p:nvSpPr>
          <p:spPr>
            <a:xfrm>
              <a:off x="6754649" y="3028949"/>
              <a:ext cx="614122" cy="286006"/>
            </a:xfrm>
            <a:custGeom>
              <a:avLst/>
              <a:gdLst/>
              <a:ahLst/>
              <a:cxnLst/>
              <a:rect l="l" t="t" r="r" b="b"/>
              <a:pathLst>
                <a:path w="5440" h="2561" extrusionOk="0">
                  <a:moveTo>
                    <a:pt x="1" y="0"/>
                  </a:moveTo>
                  <a:lnTo>
                    <a:pt x="1" y="2561"/>
                  </a:lnTo>
                  <a:lnTo>
                    <a:pt x="5440" y="2561"/>
                  </a:lnTo>
                  <a:lnTo>
                    <a:pt x="5440" y="0"/>
                  </a:lnTo>
                  <a:close/>
                </a:path>
              </a:pathLst>
            </a:custGeom>
            <a:solidFill>
              <a:schemeClr val="accent3">
                <a:alpha val="7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0;p52">
              <a:extLst>
                <a:ext uri="{FF2B5EF4-FFF2-40B4-BE49-F238E27FC236}">
                  <a16:creationId xmlns:a16="http://schemas.microsoft.com/office/drawing/2014/main" id="{951DD402-A6A2-3AE1-B1F7-F165B10C8744}"/>
                </a:ext>
              </a:extLst>
            </p:cNvPr>
            <p:cNvSpPr/>
            <p:nvPr/>
          </p:nvSpPr>
          <p:spPr>
            <a:xfrm>
              <a:off x="6754649" y="3347564"/>
              <a:ext cx="614122" cy="286118"/>
            </a:xfrm>
            <a:custGeom>
              <a:avLst/>
              <a:gdLst/>
              <a:ahLst/>
              <a:cxnLst/>
              <a:rect l="l" t="t" r="r" b="b"/>
              <a:pathLst>
                <a:path w="5440" h="2562" extrusionOk="0">
                  <a:moveTo>
                    <a:pt x="1" y="1"/>
                  </a:moveTo>
                  <a:lnTo>
                    <a:pt x="1" y="2562"/>
                  </a:lnTo>
                  <a:lnTo>
                    <a:pt x="5440" y="2562"/>
                  </a:lnTo>
                  <a:lnTo>
                    <a:pt x="5440" y="1"/>
                  </a:ln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1;p52">
              <a:extLst>
                <a:ext uri="{FF2B5EF4-FFF2-40B4-BE49-F238E27FC236}">
                  <a16:creationId xmlns:a16="http://schemas.microsoft.com/office/drawing/2014/main" id="{22DACB53-8097-CAC0-0EB0-E191DDE0D0D8}"/>
                </a:ext>
              </a:extLst>
            </p:cNvPr>
            <p:cNvSpPr/>
            <p:nvPr/>
          </p:nvSpPr>
          <p:spPr>
            <a:xfrm>
              <a:off x="6754649" y="3666292"/>
              <a:ext cx="614122" cy="286118"/>
            </a:xfrm>
            <a:custGeom>
              <a:avLst/>
              <a:gdLst/>
              <a:ahLst/>
              <a:cxnLst/>
              <a:rect l="l" t="t" r="r" b="b"/>
              <a:pathLst>
                <a:path w="5440" h="2562" extrusionOk="0">
                  <a:moveTo>
                    <a:pt x="1" y="0"/>
                  </a:moveTo>
                  <a:lnTo>
                    <a:pt x="1" y="2561"/>
                  </a:lnTo>
                  <a:lnTo>
                    <a:pt x="5440" y="2561"/>
                  </a:lnTo>
                  <a:lnTo>
                    <a:pt x="5440" y="0"/>
                  </a:lnTo>
                  <a:close/>
                </a:path>
              </a:pathLst>
            </a:cu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82;p52">
              <a:extLst>
                <a:ext uri="{FF2B5EF4-FFF2-40B4-BE49-F238E27FC236}">
                  <a16:creationId xmlns:a16="http://schemas.microsoft.com/office/drawing/2014/main" id="{332CF745-0317-7B8D-6234-7CCC8FDF6A95}"/>
                </a:ext>
              </a:extLst>
            </p:cNvPr>
            <p:cNvSpPr/>
            <p:nvPr/>
          </p:nvSpPr>
          <p:spPr>
            <a:xfrm>
              <a:off x="6754649" y="3987700"/>
              <a:ext cx="614122" cy="286118"/>
            </a:xfrm>
            <a:custGeom>
              <a:avLst/>
              <a:gdLst/>
              <a:ahLst/>
              <a:cxnLst/>
              <a:rect l="l" t="t" r="r" b="b"/>
              <a:pathLst>
                <a:path w="5440" h="2562" extrusionOk="0">
                  <a:moveTo>
                    <a:pt x="1" y="0"/>
                  </a:moveTo>
                  <a:lnTo>
                    <a:pt x="1" y="2561"/>
                  </a:lnTo>
                  <a:lnTo>
                    <a:pt x="5440" y="2561"/>
                  </a:lnTo>
                  <a:lnTo>
                    <a:pt x="5440" y="0"/>
                  </a:lnTo>
                  <a:close/>
                </a:path>
              </a:pathLst>
            </a:custGeom>
            <a:solidFill>
              <a:schemeClr val="accent3">
                <a:alpha val="9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83;p52">
              <a:extLst>
                <a:ext uri="{FF2B5EF4-FFF2-40B4-BE49-F238E27FC236}">
                  <a16:creationId xmlns:a16="http://schemas.microsoft.com/office/drawing/2014/main" id="{42B379E7-A8C5-AA6C-E184-38331A9A6D07}"/>
                </a:ext>
              </a:extLst>
            </p:cNvPr>
            <p:cNvSpPr/>
            <p:nvPr/>
          </p:nvSpPr>
          <p:spPr>
            <a:xfrm>
              <a:off x="6754649" y="4306316"/>
              <a:ext cx="614122" cy="286118"/>
            </a:xfrm>
            <a:custGeom>
              <a:avLst/>
              <a:gdLst/>
              <a:ahLst/>
              <a:cxnLst/>
              <a:rect l="l" t="t" r="r" b="b"/>
              <a:pathLst>
                <a:path w="5440" h="2562" extrusionOk="0">
                  <a:moveTo>
                    <a:pt x="1" y="1"/>
                  </a:moveTo>
                  <a:lnTo>
                    <a:pt x="1" y="2562"/>
                  </a:lnTo>
                  <a:lnTo>
                    <a:pt x="5440" y="2562"/>
                  </a:lnTo>
                  <a:lnTo>
                    <a:pt x="54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84;p52">
              <a:extLst>
                <a:ext uri="{FF2B5EF4-FFF2-40B4-BE49-F238E27FC236}">
                  <a16:creationId xmlns:a16="http://schemas.microsoft.com/office/drawing/2014/main" id="{9BA177F4-8045-5EAD-9AE3-27A9859D27C9}"/>
                </a:ext>
              </a:extLst>
            </p:cNvPr>
            <p:cNvSpPr/>
            <p:nvPr/>
          </p:nvSpPr>
          <p:spPr>
            <a:xfrm>
              <a:off x="6655532" y="2184555"/>
              <a:ext cx="834370" cy="2623081"/>
            </a:xfrm>
            <a:custGeom>
              <a:avLst/>
              <a:gdLst/>
              <a:ahLst/>
              <a:cxnLst/>
              <a:rect l="l" t="t" r="r" b="b"/>
              <a:pathLst>
                <a:path w="7391" h="23488" extrusionOk="0">
                  <a:moveTo>
                    <a:pt x="6928" y="21951"/>
                  </a:moveTo>
                  <a:cubicBezTo>
                    <a:pt x="6928" y="22244"/>
                    <a:pt x="6830" y="22536"/>
                    <a:pt x="6610" y="22756"/>
                  </a:cubicBezTo>
                  <a:cubicBezTo>
                    <a:pt x="6391" y="22975"/>
                    <a:pt x="6098" y="23073"/>
                    <a:pt x="5806" y="23097"/>
                  </a:cubicBezTo>
                  <a:lnTo>
                    <a:pt x="513" y="23097"/>
                  </a:lnTo>
                  <a:cubicBezTo>
                    <a:pt x="342" y="23097"/>
                    <a:pt x="172" y="23048"/>
                    <a:pt x="1" y="22951"/>
                  </a:cubicBezTo>
                  <a:cubicBezTo>
                    <a:pt x="50" y="23024"/>
                    <a:pt x="98" y="23097"/>
                    <a:pt x="172" y="23170"/>
                  </a:cubicBezTo>
                  <a:cubicBezTo>
                    <a:pt x="367" y="23390"/>
                    <a:pt x="659" y="23487"/>
                    <a:pt x="976" y="23487"/>
                  </a:cubicBezTo>
                  <a:lnTo>
                    <a:pt x="6245" y="23487"/>
                  </a:lnTo>
                  <a:cubicBezTo>
                    <a:pt x="6879" y="23487"/>
                    <a:pt x="7391" y="22975"/>
                    <a:pt x="7391" y="22366"/>
                  </a:cubicBezTo>
                  <a:lnTo>
                    <a:pt x="7391" y="2976"/>
                  </a:lnTo>
                  <a:cubicBezTo>
                    <a:pt x="7391" y="1976"/>
                    <a:pt x="6976" y="1025"/>
                    <a:pt x="6269" y="317"/>
                  </a:cubicBezTo>
                  <a:cubicBezTo>
                    <a:pt x="6171" y="195"/>
                    <a:pt x="6049" y="98"/>
                    <a:pt x="5928" y="0"/>
                  </a:cubicBezTo>
                  <a:cubicBezTo>
                    <a:pt x="6586" y="707"/>
                    <a:pt x="6952" y="1610"/>
                    <a:pt x="6928" y="2561"/>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069;p54">
            <a:extLst>
              <a:ext uri="{FF2B5EF4-FFF2-40B4-BE49-F238E27FC236}">
                <a16:creationId xmlns:a16="http://schemas.microsoft.com/office/drawing/2014/main" id="{0DEB0C46-61F1-525A-8685-4B2656DDCFE6}"/>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73AEBBDA-A6D9-0B40-C097-F3122D7C5F6D}"/>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9;p54">
            <a:extLst>
              <a:ext uri="{FF2B5EF4-FFF2-40B4-BE49-F238E27FC236}">
                <a16:creationId xmlns:a16="http://schemas.microsoft.com/office/drawing/2014/main" id="{DC5DAE8B-4E6E-499C-9760-8E2A5C9C2060}"/>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70;p54">
            <a:extLst>
              <a:ext uri="{FF2B5EF4-FFF2-40B4-BE49-F238E27FC236}">
                <a16:creationId xmlns:a16="http://schemas.microsoft.com/office/drawing/2014/main" id="{5DD28FD4-9E6E-1CC2-6D95-F6530E6032A9}"/>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91007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31</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78377" y="1318020"/>
            <a:ext cx="10074864" cy="3693319"/>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به تمام وضعيت هاي ذكر شده در گواهي فوت كدي از كتاب </a:t>
            </a:r>
            <a:r>
              <a:rPr lang="en-US" sz="2400" b="1" dirty="0">
                <a:cs typeface="B Nazanin" panose="00000400000000000000" pitchFamily="2" charset="-78"/>
              </a:rPr>
              <a:t> ICD </a:t>
            </a:r>
            <a:r>
              <a:rPr lang="fa-IR" sz="2400" b="1" dirty="0">
                <a:cs typeface="B Nazanin" panose="00000400000000000000" pitchFamily="2" charset="-78"/>
              </a:rPr>
              <a:t>اختصاص دهيد.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برای تعیین کاربرد هر یک از این دستورالعمل‌ها، باید ابتدا برای تمام وضعیت ها در گواهی</a:t>
            </a:r>
            <a:r>
              <a:rPr lang="en-US" sz="2400" b="1" dirty="0">
                <a:cs typeface="B Nazanin" panose="00000400000000000000" pitchFamily="2" charset="-78"/>
              </a:rPr>
              <a:t> </a:t>
            </a:r>
            <a:r>
              <a:rPr lang="fa-IR" sz="2400" b="1" dirty="0">
                <a:cs typeface="B Nazanin" panose="00000400000000000000" pitchFamily="2" charset="-78"/>
              </a:rPr>
              <a:t>فوت کد از کتاب اختصاص دهید كه این کدگذاری چندعلتی نامیده می‌شود.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علت اصلی مرگ را برای استفاده در آمارهای مرگ و میر انتخاب کنید.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به این طبقه‌بندی علت زمینه‌ای مرگ گفته می‌شود.</a:t>
            </a:r>
          </a:p>
        </p:txBody>
      </p:sp>
    </p:spTree>
    <p:extLst>
      <p:ext uri="{BB962C8B-B14F-4D97-AF65-F5344CB8AC3E}">
        <p14:creationId xmlns:p14="http://schemas.microsoft.com/office/powerpoint/2010/main" val="734630098"/>
      </p:ext>
    </p:extLst>
  </p:cSld>
  <p:clrMapOvr>
    <a:masterClrMapping/>
  </p:clrMapOvr>
  <p:transition spd="slow">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32</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78377" y="1213007"/>
            <a:ext cx="9950374" cy="4431983"/>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برای اطمینان از اینكه هم موارد ساده و پیچیده مطابق با مقررات </a:t>
            </a:r>
            <a:r>
              <a:rPr lang="fa-IR" sz="2400" b="1" u="sng" dirty="0">
                <a:solidFill>
                  <a:srgbClr val="7030A0"/>
                </a:solidFill>
                <a:cs typeface="B Nazanin" panose="00000400000000000000" pitchFamily="2" charset="-78"/>
              </a:rPr>
              <a:t>بین المللی </a:t>
            </a:r>
            <a:r>
              <a:rPr lang="fa-IR" sz="2400" b="1" dirty="0">
                <a:cs typeface="B Nazanin" panose="00000400000000000000" pitchFamily="2" charset="-78"/>
              </a:rPr>
              <a:t>بطور صحیح كدگذاری شوند</a:t>
            </a:r>
            <a:r>
              <a:rPr lang="fa-IR" sz="2400" b="1" dirty="0">
                <a:solidFill>
                  <a:srgbClr val="7030A0"/>
                </a:solidFill>
                <a:cs typeface="B Nazanin" panose="00000400000000000000" pitchFamily="2" charset="-78"/>
              </a:rPr>
              <a:t>، </a:t>
            </a:r>
            <a:r>
              <a:rPr lang="fa-IR" sz="2400" b="1" u="sng" dirty="0">
                <a:solidFill>
                  <a:srgbClr val="7030A0"/>
                </a:solidFill>
                <a:cs typeface="B Nazanin" panose="00000400000000000000" pitchFamily="2" charset="-78"/>
              </a:rPr>
              <a:t>اجرای دقیق و گام به گام تمام دستورالعمل‌های كدگذاری بسیار با اهمیت است.</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در غیر این صورت: </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آمارهای مرگ و میر </a:t>
            </a:r>
            <a:r>
              <a:rPr lang="fa-IR" sz="2400" b="1" u="sng" dirty="0">
                <a:solidFill>
                  <a:srgbClr val="7030A0"/>
                </a:solidFill>
                <a:cs typeface="B Nazanin" panose="00000400000000000000" pitchFamily="2" charset="-78"/>
              </a:rPr>
              <a:t>قابلیت مقایسه بین‌المللی </a:t>
            </a:r>
            <a:r>
              <a:rPr lang="fa-IR" sz="2400" b="1" dirty="0">
                <a:cs typeface="B Nazanin" panose="00000400000000000000" pitchFamily="2" charset="-78"/>
              </a:rPr>
              <a:t>ندارد.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ارزش داده‌ها برای </a:t>
            </a:r>
            <a:r>
              <a:rPr lang="fa-IR" sz="2400" b="1" u="sng" dirty="0">
                <a:solidFill>
                  <a:srgbClr val="7030A0"/>
                </a:solidFill>
                <a:cs typeface="B Nazanin" panose="00000400000000000000" pitchFamily="2" charset="-78"/>
              </a:rPr>
              <a:t>اهداف بهداشت عمومی </a:t>
            </a:r>
            <a:r>
              <a:rPr lang="fa-IR" sz="2400" b="1" dirty="0">
                <a:cs typeface="B Nazanin" panose="00000400000000000000" pitchFamily="2" charset="-78"/>
              </a:rPr>
              <a:t>شدیداً کاهش می يابد.</a:t>
            </a:r>
          </a:p>
        </p:txBody>
      </p:sp>
    </p:spTree>
    <p:extLst>
      <p:ext uri="{BB962C8B-B14F-4D97-AF65-F5344CB8AC3E}">
        <p14:creationId xmlns:p14="http://schemas.microsoft.com/office/powerpoint/2010/main" val="2040758593"/>
      </p:ext>
    </p:extLst>
  </p:cSld>
  <p:clrMapOvr>
    <a:masterClrMapping/>
  </p:clrMapOvr>
  <p:transition spd="slow">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33</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53887" y="1213007"/>
            <a:ext cx="10074864" cy="4431983"/>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solidFill>
                  <a:srgbClr val="7030A0"/>
                </a:solidFill>
                <a:cs typeface="B Nazanin" panose="00000400000000000000" pitchFamily="2" charset="-78"/>
              </a:rPr>
              <a:t>انتخاب علت زمینه‌ای </a:t>
            </a:r>
            <a:r>
              <a:rPr lang="fa-IR" sz="2400" b="1" dirty="0">
                <a:cs typeface="B Nazanin" panose="00000400000000000000" pitchFamily="2" charset="-78"/>
              </a:rPr>
              <a:t>مرگ مستلزم </a:t>
            </a:r>
            <a:r>
              <a:rPr lang="fa-IR" sz="2400" b="1" dirty="0">
                <a:solidFill>
                  <a:srgbClr val="7030A0"/>
                </a:solidFill>
                <a:cs typeface="B Nazanin" panose="00000400000000000000" pitchFamily="2" charset="-78"/>
              </a:rPr>
              <a:t>دو مرحله </a:t>
            </a:r>
            <a:r>
              <a:rPr lang="fa-IR" sz="2400" b="1" dirty="0">
                <a:cs typeface="B Nazanin" panose="00000400000000000000" pitchFamily="2" charset="-78"/>
              </a:rPr>
              <a:t>جداگانه می‌شود.</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 ابتدا </a:t>
            </a:r>
            <a:r>
              <a:rPr lang="fa-IR" sz="2400" b="1" dirty="0">
                <a:solidFill>
                  <a:srgbClr val="7030A0"/>
                </a:solidFill>
                <a:cs typeface="B Nazanin" panose="00000400000000000000" pitchFamily="2" charset="-78"/>
              </a:rPr>
              <a:t>نقطه آغازگر </a:t>
            </a:r>
            <a:r>
              <a:rPr lang="fa-IR" sz="2400" b="1" dirty="0">
                <a:cs typeface="B Nazanin" panose="00000400000000000000" pitchFamily="2" charset="-78"/>
              </a:rPr>
              <a:t>را شناسایی کنید (بیماری یا رویدادی که آغازگر زنجیره رویدادهای منجر به مرگ است). </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سپس، تمام دستورالعمل‌های اختصاصی که نقطه آغازگر را تعدیل می‌کند، مشخص گردد. </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اگر </a:t>
            </a:r>
            <a:r>
              <a:rPr lang="fa-IR" sz="2400" b="1" dirty="0">
                <a:solidFill>
                  <a:srgbClr val="7030A0"/>
                </a:solidFill>
                <a:cs typeface="B Nazanin" panose="00000400000000000000" pitchFamily="2" charset="-78"/>
              </a:rPr>
              <a:t>دستورالعمل تعدیل کننده‌ای وجود دارد مرحله بعدی این است </a:t>
            </a:r>
            <a:r>
              <a:rPr lang="fa-IR" sz="2400" b="1" dirty="0">
                <a:cs typeface="B Nazanin" panose="00000400000000000000" pitchFamily="2" charset="-78"/>
              </a:rPr>
              <a:t>که نقطه آغازگری را که در مرحله اول انتخاب کرده‌اید را </a:t>
            </a:r>
            <a:r>
              <a:rPr lang="fa-IR" sz="2400" b="1" dirty="0">
                <a:solidFill>
                  <a:srgbClr val="7030A0"/>
                </a:solidFill>
                <a:cs typeface="B Nazanin" panose="00000400000000000000" pitchFamily="2" charset="-78"/>
              </a:rPr>
              <a:t>مطابق دستورالعمل‌ها </a:t>
            </a:r>
            <a:r>
              <a:rPr lang="fa-IR" sz="2400" b="1" dirty="0">
                <a:cs typeface="B Nazanin" panose="00000400000000000000" pitchFamily="2" charset="-78"/>
              </a:rPr>
              <a:t>تغییر دهید. </a:t>
            </a:r>
          </a:p>
        </p:txBody>
      </p:sp>
    </p:spTree>
    <p:extLst>
      <p:ext uri="{BB962C8B-B14F-4D97-AF65-F5344CB8AC3E}">
        <p14:creationId xmlns:p14="http://schemas.microsoft.com/office/powerpoint/2010/main" val="1458038358"/>
      </p:ext>
    </p:extLst>
  </p:cSld>
  <p:clrMapOvr>
    <a:masterClrMapping/>
  </p:clrMapOvr>
  <p:transition spd="slow">
    <p:cover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34</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578377" y="1213006"/>
            <a:ext cx="10074864" cy="4431983"/>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هدف از </a:t>
            </a:r>
            <a:r>
              <a:rPr lang="fa-IR" sz="2400" b="1" dirty="0">
                <a:solidFill>
                  <a:srgbClr val="7030A0"/>
                </a:solidFill>
                <a:cs typeface="B Nazanin" panose="00000400000000000000" pitchFamily="2" charset="-78"/>
              </a:rPr>
              <a:t>فرآیند انتخاب</a:t>
            </a:r>
            <a:r>
              <a:rPr lang="fa-IR" sz="2400" b="1" dirty="0">
                <a:cs typeface="B Nazanin" panose="00000400000000000000" pitchFamily="2" charset="-78"/>
              </a:rPr>
              <a:t>، تولید </a:t>
            </a:r>
            <a:r>
              <a:rPr lang="fa-IR" sz="2400" b="1" dirty="0">
                <a:solidFill>
                  <a:srgbClr val="7030A0"/>
                </a:solidFill>
                <a:cs typeface="B Nazanin" panose="00000400000000000000" pitchFamily="2" charset="-78"/>
              </a:rPr>
              <a:t>مفیدترین آمار </a:t>
            </a:r>
            <a:r>
              <a:rPr lang="fa-IR" sz="2400" b="1" dirty="0">
                <a:cs typeface="B Nazanin" panose="00000400000000000000" pitchFamily="2" charset="-78"/>
              </a:rPr>
              <a:t>ممکن برای مرگ و میر است. </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بنابراین، دستورالعمل‌های ذکر شده زیر منعکس‌کننده </a:t>
            </a:r>
            <a:r>
              <a:rPr lang="fa-IR" sz="2400" b="1" dirty="0">
                <a:solidFill>
                  <a:srgbClr val="7030A0"/>
                </a:solidFill>
                <a:cs typeface="B Nazanin" panose="00000400000000000000" pitchFamily="2" charset="-78"/>
              </a:rPr>
              <a:t>اهمیت موارد از نظر سلامت جامعه است نه از نظر پزشکی صرف.</a:t>
            </a:r>
          </a:p>
          <a:p>
            <a:pPr marL="342900" indent="-342900" algn="just" rtl="1">
              <a:lnSpc>
                <a:spcPct val="200000"/>
              </a:lnSpc>
              <a:buFont typeface="Arial" panose="020B0604020202020204" pitchFamily="34" charset="0"/>
              <a:buChar char="•"/>
            </a:pPr>
            <a:r>
              <a:rPr lang="fa-IR" sz="2400" b="1" dirty="0">
                <a:cs typeface="B Nazanin" panose="00000400000000000000" pitchFamily="2" charset="-78"/>
              </a:rPr>
              <a:t>دستورالعمل‌هایی‌که آورده می‌شود </a:t>
            </a:r>
            <a:r>
              <a:rPr lang="fa-IR" sz="2400" b="1" dirty="0">
                <a:solidFill>
                  <a:srgbClr val="7030A0"/>
                </a:solidFill>
                <a:cs typeface="B Nazanin" panose="00000400000000000000" pitchFamily="2" charset="-78"/>
              </a:rPr>
              <a:t>چه از نظر پزشکی صحیح باشد چه نباشد همیشه بایستی رعایت گردد. </a:t>
            </a:r>
          </a:p>
          <a:p>
            <a:pPr marL="342900" indent="-342900" algn="just" rtl="1">
              <a:lnSpc>
                <a:spcPct val="200000"/>
              </a:lnSpc>
              <a:buFont typeface="Arial" panose="020B0604020202020204" pitchFamily="34" charset="0"/>
              <a:buChar char="•"/>
            </a:pPr>
            <a:endParaRPr lang="fa-IR" sz="2400" b="1" dirty="0">
              <a:cs typeface="B Nazanin" panose="00000400000000000000" pitchFamily="2" charset="-78"/>
            </a:endParaRPr>
          </a:p>
        </p:txBody>
      </p:sp>
      <p:sp>
        <p:nvSpPr>
          <p:cNvPr id="2" name="Google Shape;1069;p54">
            <a:extLst>
              <a:ext uri="{FF2B5EF4-FFF2-40B4-BE49-F238E27FC236}">
                <a16:creationId xmlns:a16="http://schemas.microsoft.com/office/drawing/2014/main" id="{6FFE81A2-F1DB-54F8-66FC-EC44DE99822E}"/>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70;p54">
            <a:extLst>
              <a:ext uri="{FF2B5EF4-FFF2-40B4-BE49-F238E27FC236}">
                <a16:creationId xmlns:a16="http://schemas.microsoft.com/office/drawing/2014/main" id="{6241C21A-DEEC-867D-566A-298361943847}"/>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9;p54">
            <a:extLst>
              <a:ext uri="{FF2B5EF4-FFF2-40B4-BE49-F238E27FC236}">
                <a16:creationId xmlns:a16="http://schemas.microsoft.com/office/drawing/2014/main" id="{0F919110-3514-B8AE-EDEE-9A27DD2770F8}"/>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0;p54">
            <a:extLst>
              <a:ext uri="{FF2B5EF4-FFF2-40B4-BE49-F238E27FC236}">
                <a16:creationId xmlns:a16="http://schemas.microsoft.com/office/drawing/2014/main" id="{67328B72-3451-B3AE-9803-54B60CA9DDE8}"/>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337660"/>
      </p:ext>
    </p:extLst>
  </p:cSld>
  <p:clrMapOvr>
    <a:masterClrMapping/>
  </p:clrMapOvr>
  <p:transition spd="slow">
    <p:cover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35</a:t>
              </a:r>
              <a:endParaRPr lang="en-US" sz="1600" dirty="0">
                <a:cs typeface="B Titr" panose="00000700000000000000" pitchFamily="2" charset="-78"/>
              </a:endParaRPr>
            </a:p>
          </p:txBody>
        </p:sp>
      </p:grpSp>
      <p:sp>
        <p:nvSpPr>
          <p:cNvPr id="4" name="TextBox 3">
            <a:extLst>
              <a:ext uri="{FF2B5EF4-FFF2-40B4-BE49-F238E27FC236}">
                <a16:creationId xmlns:a16="http://schemas.microsoft.com/office/drawing/2014/main" id="{71E1FC02-D02B-1853-94F7-AD842925D823}"/>
              </a:ext>
            </a:extLst>
          </p:cNvPr>
          <p:cNvSpPr txBox="1"/>
          <p:nvPr/>
        </p:nvSpPr>
        <p:spPr>
          <a:xfrm>
            <a:off x="453887" y="425822"/>
            <a:ext cx="9581324" cy="2215991"/>
          </a:xfrm>
          <a:prstGeom prst="rect">
            <a:avLst/>
          </a:prstGeom>
          <a:noFill/>
        </p:spPr>
        <p:txBody>
          <a:bodyPr wrap="square">
            <a:spAutoFit/>
          </a:bodyPr>
          <a:lstStyle/>
          <a:p>
            <a:pPr algn="r" rtl="1">
              <a:lnSpc>
                <a:spcPct val="200000"/>
              </a:lnSpc>
            </a:pPr>
            <a:r>
              <a:rPr lang="fa-IR" sz="2400" dirty="0">
                <a:solidFill>
                  <a:srgbClr val="FF0000"/>
                </a:solidFill>
                <a:cs typeface="B Titr" panose="00000700000000000000" pitchFamily="2" charset="-78"/>
              </a:rPr>
              <a:t>یافتن نقطه آغازگر</a:t>
            </a:r>
            <a:r>
              <a:rPr lang="en-US" sz="2400" b="1" dirty="0">
                <a:solidFill>
                  <a:srgbClr val="FF0000"/>
                </a:solidFill>
                <a:latin typeface="Times New Roman" panose="02020603050405020304" pitchFamily="18" charset="0"/>
                <a:cs typeface="Times New Roman" panose="02020603050405020304" pitchFamily="18" charset="0"/>
              </a:rPr>
              <a:t>(Steps SP1 to SP8)</a:t>
            </a:r>
          </a:p>
          <a:p>
            <a:pPr marL="457200" indent="-457200" algn="r" rtl="1">
              <a:lnSpc>
                <a:spcPct val="200000"/>
              </a:lnSpc>
              <a:buFont typeface="Arial" panose="020B0604020202020204" pitchFamily="34" charset="0"/>
              <a:buChar char="•"/>
            </a:pPr>
            <a:r>
              <a:rPr lang="en-US" sz="2400" dirty="0">
                <a:cs typeface="B Titr" panose="00000700000000000000" pitchFamily="2" charset="-78"/>
              </a:rPr>
              <a:t> </a:t>
            </a:r>
            <a:r>
              <a:rPr lang="fa-IR" sz="2400" b="1" dirty="0">
                <a:cs typeface="B Nazanin" panose="00000400000000000000" pitchFamily="2" charset="-78"/>
              </a:rPr>
              <a:t>برای تعیین نقطه آغازگر، 8 مرحله را بايد دنبال نمایید. این مراحل</a:t>
            </a:r>
            <a:r>
              <a:rPr lang="en-US" sz="2400" b="1" dirty="0">
                <a:cs typeface="B Nazanin" panose="00000400000000000000" pitchFamily="2" charset="-78"/>
              </a:rPr>
              <a:t>   SP1 </a:t>
            </a:r>
            <a:r>
              <a:rPr lang="fa-IR" sz="2400" b="1" dirty="0">
                <a:cs typeface="B Nazanin" panose="00000400000000000000" pitchFamily="2" charset="-78"/>
              </a:rPr>
              <a:t> تا </a:t>
            </a:r>
            <a:r>
              <a:rPr lang="en-US" sz="2400" b="1" dirty="0">
                <a:cs typeface="B Nazanin" panose="00000400000000000000" pitchFamily="2" charset="-78"/>
              </a:rPr>
              <a:t> SP8 </a:t>
            </a:r>
            <a:r>
              <a:rPr lang="fa-IR" sz="2400" b="1" dirty="0">
                <a:cs typeface="B Nazanin" panose="00000400000000000000" pitchFamily="2" charset="-78"/>
              </a:rPr>
              <a:t>نامیده می‌شوند.  </a:t>
            </a:r>
          </a:p>
        </p:txBody>
      </p:sp>
      <p:pic>
        <p:nvPicPr>
          <p:cNvPr id="2" name="Picture 1">
            <a:extLst>
              <a:ext uri="{FF2B5EF4-FFF2-40B4-BE49-F238E27FC236}">
                <a16:creationId xmlns:a16="http://schemas.microsoft.com/office/drawing/2014/main" id="{121C8A6D-44B9-BC0F-A6D9-3D6694A4CAFE}"/>
              </a:ext>
            </a:extLst>
          </p:cNvPr>
          <p:cNvPicPr>
            <a:picLocks noChangeAspect="1"/>
          </p:cNvPicPr>
          <p:nvPr/>
        </p:nvPicPr>
        <p:blipFill>
          <a:blip r:embed="rId3"/>
          <a:stretch>
            <a:fillRect/>
          </a:stretch>
        </p:blipFill>
        <p:spPr>
          <a:xfrm>
            <a:off x="917705" y="2878058"/>
            <a:ext cx="8653688" cy="3326351"/>
          </a:xfrm>
          <a:prstGeom prst="rect">
            <a:avLst/>
          </a:prstGeom>
        </p:spPr>
      </p:pic>
    </p:spTree>
    <p:extLst>
      <p:ext uri="{BB962C8B-B14F-4D97-AF65-F5344CB8AC3E}">
        <p14:creationId xmlns:p14="http://schemas.microsoft.com/office/powerpoint/2010/main" val="1400681667"/>
      </p:ext>
    </p:extLst>
  </p:cSld>
  <p:clrMapOvr>
    <a:masterClrMapping/>
  </p:clrMapOvr>
  <p:transition spd="slow">
    <p:cover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36</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229679" y="566501"/>
            <a:ext cx="7510669" cy="954107"/>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SP1</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ar-SA" sz="2800" b="1" dirty="0">
                <a:cs typeface="B Zar" panose="00000400000000000000" pitchFamily="2" charset="-78"/>
              </a:rPr>
              <a:t>ثبت تنها یک وضعیت در گواهی فوت </a:t>
            </a:r>
            <a:br>
              <a:rPr lang="fa-IR" sz="2800" b="1" dirty="0">
                <a:cs typeface="B Zar" panose="00000400000000000000" pitchFamily="2" charset="-78"/>
              </a:rPr>
            </a:br>
            <a:endParaRPr lang="en-US" sz="2800" dirty="0"/>
          </a:p>
        </p:txBody>
      </p:sp>
      <p:pic>
        <p:nvPicPr>
          <p:cNvPr id="4" name="Picture 3">
            <a:extLst>
              <a:ext uri="{FF2B5EF4-FFF2-40B4-BE49-F238E27FC236}">
                <a16:creationId xmlns:a16="http://schemas.microsoft.com/office/drawing/2014/main" id="{C5A2619D-8410-5FBA-41C1-283AD5B66C92}"/>
              </a:ext>
            </a:extLst>
          </p:cNvPr>
          <p:cNvPicPr>
            <a:picLocks noChangeAspect="1"/>
          </p:cNvPicPr>
          <p:nvPr/>
        </p:nvPicPr>
        <p:blipFill>
          <a:blip r:embed="rId3"/>
          <a:stretch>
            <a:fillRect/>
          </a:stretch>
        </p:blipFill>
        <p:spPr>
          <a:xfrm>
            <a:off x="929106" y="1408591"/>
            <a:ext cx="9247686" cy="4626974"/>
          </a:xfrm>
          <a:prstGeom prst="rect">
            <a:avLst/>
          </a:prstGeom>
        </p:spPr>
      </p:pic>
    </p:spTree>
    <p:extLst>
      <p:ext uri="{BB962C8B-B14F-4D97-AF65-F5344CB8AC3E}">
        <p14:creationId xmlns:p14="http://schemas.microsoft.com/office/powerpoint/2010/main" val="4150097119"/>
      </p:ext>
    </p:extLst>
  </p:cSld>
  <p:clrMapOvr>
    <a:masterClrMapping/>
  </p:clrMapOvr>
  <p:transition spd="slow">
    <p:cover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37</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229679"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SP2</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800" b="1" dirty="0">
                <a:cs typeface="B Zar" panose="00000400000000000000" pitchFamily="2" charset="-78"/>
              </a:rPr>
              <a:t>فقط یک خط بخش اول استفاده شده است.</a:t>
            </a:r>
            <a:endParaRPr lang="en-US" sz="2800" dirty="0"/>
          </a:p>
        </p:txBody>
      </p:sp>
      <p:pic>
        <p:nvPicPr>
          <p:cNvPr id="2" name="Picture 1">
            <a:extLst>
              <a:ext uri="{FF2B5EF4-FFF2-40B4-BE49-F238E27FC236}">
                <a16:creationId xmlns:a16="http://schemas.microsoft.com/office/drawing/2014/main" id="{DA664673-8E37-2E72-6B39-FF276302409A}"/>
              </a:ext>
            </a:extLst>
          </p:cNvPr>
          <p:cNvPicPr>
            <a:picLocks noChangeAspect="1"/>
          </p:cNvPicPr>
          <p:nvPr/>
        </p:nvPicPr>
        <p:blipFill rotWithShape="1">
          <a:blip r:embed="rId3"/>
          <a:srcRect l="1294" r="564"/>
          <a:stretch/>
        </p:blipFill>
        <p:spPr>
          <a:xfrm>
            <a:off x="1041700" y="1237971"/>
            <a:ext cx="8573992" cy="4940079"/>
          </a:xfrm>
          <a:prstGeom prst="rect">
            <a:avLst/>
          </a:prstGeom>
        </p:spPr>
      </p:pic>
    </p:spTree>
    <p:extLst>
      <p:ext uri="{BB962C8B-B14F-4D97-AF65-F5344CB8AC3E}">
        <p14:creationId xmlns:p14="http://schemas.microsoft.com/office/powerpoint/2010/main" val="275238185"/>
      </p:ext>
    </p:extLst>
  </p:cSld>
  <p:clrMapOvr>
    <a:masterClrMapping/>
  </p:clrMapOvr>
  <p:transition spd="slow">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38</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229679" y="566501"/>
            <a:ext cx="7510669" cy="954107"/>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SP2</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800" b="1" dirty="0">
                <a:cs typeface="B Zar" panose="00000400000000000000" pitchFamily="2" charset="-78"/>
              </a:rPr>
              <a:t>فقط یک خط بخش اول استفاده شده است.</a:t>
            </a:r>
            <a:br>
              <a:rPr lang="fa-IR" sz="2800" b="1" dirty="0">
                <a:cs typeface="B Zar" panose="00000400000000000000" pitchFamily="2" charset="-78"/>
              </a:rPr>
            </a:br>
            <a:endParaRPr lang="en-US" sz="2800" dirty="0"/>
          </a:p>
        </p:txBody>
      </p:sp>
      <p:pic>
        <p:nvPicPr>
          <p:cNvPr id="2" name="Picture 1">
            <a:extLst>
              <a:ext uri="{FF2B5EF4-FFF2-40B4-BE49-F238E27FC236}">
                <a16:creationId xmlns:a16="http://schemas.microsoft.com/office/drawing/2014/main" id="{12B9D38D-F770-E1AB-0DEE-C59FDEF89C6F}"/>
              </a:ext>
            </a:extLst>
          </p:cNvPr>
          <p:cNvPicPr>
            <a:picLocks noChangeAspect="1"/>
          </p:cNvPicPr>
          <p:nvPr/>
        </p:nvPicPr>
        <p:blipFill rotWithShape="1">
          <a:blip r:embed="rId3"/>
          <a:srcRect t="3272" b="2536"/>
          <a:stretch/>
        </p:blipFill>
        <p:spPr>
          <a:xfrm>
            <a:off x="446846" y="1393997"/>
            <a:ext cx="8472071" cy="4626974"/>
          </a:xfrm>
          <a:prstGeom prst="rect">
            <a:avLst/>
          </a:prstGeom>
        </p:spPr>
      </p:pic>
    </p:spTree>
    <p:extLst>
      <p:ext uri="{BB962C8B-B14F-4D97-AF65-F5344CB8AC3E}">
        <p14:creationId xmlns:p14="http://schemas.microsoft.com/office/powerpoint/2010/main" val="1368594532"/>
      </p:ext>
    </p:extLst>
  </p:cSld>
  <p:clrMapOvr>
    <a:masterClrMapping/>
  </p:clrMapOvr>
  <p:transition spd="slow">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39</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8377" y="566501"/>
            <a:ext cx="9161971" cy="1261884"/>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SP3</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cs typeface="B Zar" panose="00000400000000000000" pitchFamily="2" charset="-78"/>
              </a:rPr>
              <a:t>بیش از یک خط بخش اول استفاده شده است و اولین وضعیت ثبت شده در پایین ترین خط همه وضعیت های بالایی را ایجاد نموده است.</a:t>
            </a:r>
            <a:br>
              <a:rPr lang="fa-IR" sz="2800" b="1" dirty="0">
                <a:cs typeface="B Zar" panose="00000400000000000000" pitchFamily="2" charset="-78"/>
              </a:rPr>
            </a:br>
            <a:endParaRPr lang="en-US" sz="2400" dirty="0"/>
          </a:p>
        </p:txBody>
      </p:sp>
      <p:pic>
        <p:nvPicPr>
          <p:cNvPr id="2" name="Content Placeholder 5">
            <a:extLst>
              <a:ext uri="{FF2B5EF4-FFF2-40B4-BE49-F238E27FC236}">
                <a16:creationId xmlns:a16="http://schemas.microsoft.com/office/drawing/2014/main" id="{410B8007-B8A3-DD7A-9606-3751E3972F61}"/>
              </a:ext>
            </a:extLst>
          </p:cNvPr>
          <p:cNvPicPr>
            <a:picLocks noChangeAspect="1"/>
          </p:cNvPicPr>
          <p:nvPr/>
        </p:nvPicPr>
        <p:blipFill>
          <a:blip r:embed="rId3"/>
          <a:stretch>
            <a:fillRect/>
          </a:stretch>
        </p:blipFill>
        <p:spPr>
          <a:xfrm>
            <a:off x="1149481" y="1730487"/>
            <a:ext cx="9893029" cy="4346757"/>
          </a:xfrm>
          <a:prstGeom prst="rect">
            <a:avLst/>
          </a:prstGeom>
        </p:spPr>
      </p:pic>
    </p:spTree>
    <p:extLst>
      <p:ext uri="{BB962C8B-B14F-4D97-AF65-F5344CB8AC3E}">
        <p14:creationId xmlns:p14="http://schemas.microsoft.com/office/powerpoint/2010/main" val="801599303"/>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2196542" y="2293110"/>
            <a:ext cx="7798908" cy="1135888"/>
          </a:xfrm>
          <a:prstGeom prst="rect">
            <a:avLst/>
          </a:prstGeom>
          <a:noFill/>
        </p:spPr>
        <p:txBody>
          <a:bodyPr wrap="square">
            <a:spAutoFit/>
          </a:bodyPr>
          <a:lstStyle/>
          <a:p>
            <a:pPr marL="342900" indent="-342900" algn="l">
              <a:lnSpc>
                <a:spcPct val="200000"/>
              </a:lnSpc>
              <a:buFont typeface="Arial" panose="020B0604020202020204" pitchFamily="34" charset="0"/>
              <a:buChar char="•"/>
            </a:pPr>
            <a:r>
              <a:rPr lang="en-US" sz="4000" b="1" dirty="0">
                <a:solidFill>
                  <a:schemeClr val="tx1"/>
                </a:solidFill>
                <a:latin typeface="Times New Roman" panose="02020603050405020304" pitchFamily="18" charset="0"/>
                <a:cs typeface="Times New Roman" panose="02020603050405020304" pitchFamily="18" charset="0"/>
              </a:rPr>
              <a:t>Main uses of the ICD: Mortality</a:t>
            </a:r>
            <a:endParaRPr lang="fa-IR" sz="4000" b="1" dirty="0">
              <a:solidFill>
                <a:schemeClr val="tx1"/>
              </a:solidFill>
              <a:latin typeface="Times New Roman" panose="02020603050405020304" pitchFamily="18" charset="0"/>
              <a:cs typeface="Times New Roman" panose="02020603050405020304" pitchFamily="18" charset="0"/>
            </a:endParaRPr>
          </a:p>
        </p:txBody>
      </p:sp>
      <p:sp>
        <p:nvSpPr>
          <p:cNvPr id="2" name="Google Shape;414;p29">
            <a:extLst>
              <a:ext uri="{FF2B5EF4-FFF2-40B4-BE49-F238E27FC236}">
                <a16:creationId xmlns:a16="http://schemas.microsoft.com/office/drawing/2014/main" id="{422594C2-9949-BD16-3E3A-BA96F21A7815}"/>
              </a:ext>
            </a:extLst>
          </p:cNvPr>
          <p:cNvSpPr/>
          <p:nvPr/>
        </p:nvSpPr>
        <p:spPr>
          <a:xfrm rot="-2700000">
            <a:off x="9678927" y="2680653"/>
            <a:ext cx="334859" cy="311731"/>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426;p29">
            <a:extLst>
              <a:ext uri="{FF2B5EF4-FFF2-40B4-BE49-F238E27FC236}">
                <a16:creationId xmlns:a16="http://schemas.microsoft.com/office/drawing/2014/main" id="{C35D202F-13C5-0BA4-4455-65FF5951D792}"/>
              </a:ext>
            </a:extLst>
          </p:cNvPr>
          <p:cNvSpPr/>
          <p:nvPr/>
        </p:nvSpPr>
        <p:spPr>
          <a:xfrm>
            <a:off x="1967938" y="349910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a:extLst>
              <a:ext uri="{FF2B5EF4-FFF2-40B4-BE49-F238E27FC236}">
                <a16:creationId xmlns:a16="http://schemas.microsoft.com/office/drawing/2014/main" id="{8B2BD474-0223-1877-AC21-3346AFF574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89778" l="889" r="96000">
                        <a14:foregroundMark x1="41333" y1="49333" x2="24889" y2="68000"/>
                        <a14:foregroundMark x1="24889" y1="68000" x2="18667" y2="58667"/>
                        <a14:foregroundMark x1="9778" y1="72444" x2="28889" y2="78222"/>
                        <a14:foregroundMark x1="13333" y1="75111" x2="9740" y2="76309"/>
                        <a14:foregroundMark x1="89333" y1="25333" x2="92000" y2="22667"/>
                        <a14:foregroundMark x1="90667" y1="36889" x2="96000" y2="44889"/>
                        <a14:foregroundMark x1="30222" y1="74667" x2="55556" y2="79556"/>
                        <a14:foregroundMark x1="55556" y1="79556" x2="57778" y2="80889"/>
                        <a14:foregroundMark x1="9333" y1="42222" x2="39556" y2="49333"/>
                        <a14:foregroundMark x1="39556" y1="49333" x2="43556" y2="56000"/>
                        <a14:foregroundMark x1="23556" y1="53333" x2="16444" y2="52000"/>
                        <a14:foregroundMark x1="12000" y1="70667" x2="16000" y2="68444"/>
                        <a14:foregroundMark x1="80000" y1="59556" x2="92889" y2="52889"/>
                        <a14:foregroundMark x1="93333" y1="38222" x2="84000" y2="39111"/>
                        <a14:foregroundMark x1="84889" y1="25333" x2="89333" y2="37778"/>
                        <a14:backgroundMark x1="3556" y1="75556" x2="889" y2="79111"/>
                        <a14:backgroundMark x1="8444" y1="74667" x2="1333" y2="76889"/>
                      </a14:backgroundRemoval>
                    </a14:imgEffect>
                  </a14:imgLayer>
                </a14:imgProps>
              </a:ext>
              <a:ext uri="{28A0092B-C50C-407E-A947-70E740481C1C}">
                <a14:useLocalDpi xmlns:a14="http://schemas.microsoft.com/office/drawing/2010/main" val="0"/>
              </a:ext>
            </a:extLst>
          </a:blip>
          <a:stretch>
            <a:fillRect/>
          </a:stretch>
        </p:blipFill>
        <p:spPr>
          <a:xfrm>
            <a:off x="461582" y="5203172"/>
            <a:ext cx="1244772" cy="1350026"/>
          </a:xfrm>
          <a:prstGeom prst="rect">
            <a:avLst/>
          </a:prstGeom>
        </p:spPr>
      </p:pic>
      <p:sp>
        <p:nvSpPr>
          <p:cNvPr id="11" name="Google Shape;1000;p45">
            <a:extLst>
              <a:ext uri="{FF2B5EF4-FFF2-40B4-BE49-F238E27FC236}">
                <a16:creationId xmlns:a16="http://schemas.microsoft.com/office/drawing/2014/main" id="{5EF888F1-EAF1-AF4C-6B3B-F889331B9643}"/>
              </a:ext>
            </a:extLst>
          </p:cNvPr>
          <p:cNvSpPr/>
          <p:nvPr/>
        </p:nvSpPr>
        <p:spPr>
          <a:xfrm>
            <a:off x="9916802" y="257809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001;p45">
            <a:extLst>
              <a:ext uri="{FF2B5EF4-FFF2-40B4-BE49-F238E27FC236}">
                <a16:creationId xmlns:a16="http://schemas.microsoft.com/office/drawing/2014/main" id="{94C84423-EEF8-55DD-4C5F-FDBBDC922E86}"/>
              </a:ext>
            </a:extLst>
          </p:cNvPr>
          <p:cNvSpPr/>
          <p:nvPr/>
        </p:nvSpPr>
        <p:spPr>
          <a:xfrm>
            <a:off x="1606830" y="3766403"/>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7675728"/>
      </p:ext>
    </p:extLst>
  </p:cSld>
  <p:clrMapOvr>
    <a:masterClrMapping/>
  </p:clrMapOvr>
  <p:transition spd="slow">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40</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810709" y="566501"/>
            <a:ext cx="8929639" cy="1261884"/>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SP3</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cs typeface="B Zar" panose="00000400000000000000" pitchFamily="2" charset="-78"/>
              </a:rPr>
              <a:t>بیش از یک خط بخش اول استفاده شده است و اولین وضعیت ثبت شده در پایین ترین خط همه وضعیت های بالایی را ایجاد نموده است.</a:t>
            </a:r>
            <a:br>
              <a:rPr lang="fa-IR" sz="2800" b="1" dirty="0">
                <a:cs typeface="B Zar" panose="00000400000000000000" pitchFamily="2" charset="-78"/>
              </a:rPr>
            </a:br>
            <a:endParaRPr lang="en-US" sz="2400" dirty="0"/>
          </a:p>
        </p:txBody>
      </p:sp>
      <p:pic>
        <p:nvPicPr>
          <p:cNvPr id="2" name="Picture 1">
            <a:extLst>
              <a:ext uri="{FF2B5EF4-FFF2-40B4-BE49-F238E27FC236}">
                <a16:creationId xmlns:a16="http://schemas.microsoft.com/office/drawing/2014/main" id="{F7B6EA58-A335-3E4F-44A3-19A5457BCEE0}"/>
              </a:ext>
            </a:extLst>
          </p:cNvPr>
          <p:cNvPicPr>
            <a:picLocks noChangeAspect="1"/>
          </p:cNvPicPr>
          <p:nvPr/>
        </p:nvPicPr>
        <p:blipFill>
          <a:blip r:embed="rId3"/>
          <a:stretch>
            <a:fillRect/>
          </a:stretch>
        </p:blipFill>
        <p:spPr>
          <a:xfrm>
            <a:off x="651684" y="1828385"/>
            <a:ext cx="8929639" cy="4140224"/>
          </a:xfrm>
          <a:prstGeom prst="rect">
            <a:avLst/>
          </a:prstGeom>
        </p:spPr>
      </p:pic>
    </p:spTree>
    <p:extLst>
      <p:ext uri="{BB962C8B-B14F-4D97-AF65-F5344CB8AC3E}">
        <p14:creationId xmlns:p14="http://schemas.microsoft.com/office/powerpoint/2010/main" val="171311702"/>
      </p:ext>
    </p:extLst>
  </p:cSld>
  <p:clrMapOvr>
    <a:masterClrMapping/>
  </p:clrMapOvr>
  <p:transition spd="slow">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41</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620581" y="566501"/>
            <a:ext cx="9161972" cy="1261884"/>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SP4</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اولین </a:t>
            </a:r>
            <a:r>
              <a:rPr lang="fa-IR" sz="2400" b="1" dirty="0">
                <a:effectLst/>
                <a:latin typeface="Times New Roman" panose="02020603050405020304" pitchFamily="18" charset="0"/>
                <a:ea typeface="Mitra" panose="00000400000000000000"/>
                <a:cs typeface="B Zar" panose="00000400000000000000" pitchFamily="2" charset="-78"/>
              </a:rPr>
              <a:t>وضعیت ثبت شده در آخرین خط نمی تواند همه وضعیت‌های خطوط بالای خود را ایجاد کند، اما برای وضعیت پایانی،  یک توالی وجود دارد.</a:t>
            </a:r>
            <a:br>
              <a:rPr lang="fa-IR" sz="2800" b="1" dirty="0">
                <a:cs typeface="B Zar" panose="00000400000000000000" pitchFamily="2" charset="-78"/>
              </a:rPr>
            </a:br>
            <a:endParaRPr lang="en-US" sz="2400" dirty="0"/>
          </a:p>
        </p:txBody>
      </p:sp>
      <p:pic>
        <p:nvPicPr>
          <p:cNvPr id="2" name="Picture 1">
            <a:extLst>
              <a:ext uri="{FF2B5EF4-FFF2-40B4-BE49-F238E27FC236}">
                <a16:creationId xmlns:a16="http://schemas.microsoft.com/office/drawing/2014/main" id="{38752B4A-9D52-2919-49AD-EE8B6934CCBB}"/>
              </a:ext>
            </a:extLst>
          </p:cNvPr>
          <p:cNvPicPr>
            <a:picLocks noChangeAspect="1"/>
          </p:cNvPicPr>
          <p:nvPr/>
        </p:nvPicPr>
        <p:blipFill>
          <a:blip r:embed="rId3"/>
          <a:stretch>
            <a:fillRect/>
          </a:stretch>
        </p:blipFill>
        <p:spPr>
          <a:xfrm>
            <a:off x="652428" y="1594541"/>
            <a:ext cx="9671017" cy="4696958"/>
          </a:xfrm>
          <a:prstGeom prst="rect">
            <a:avLst/>
          </a:prstGeom>
        </p:spPr>
      </p:pic>
    </p:spTree>
    <p:extLst>
      <p:ext uri="{BB962C8B-B14F-4D97-AF65-F5344CB8AC3E}">
        <p14:creationId xmlns:p14="http://schemas.microsoft.com/office/powerpoint/2010/main" val="575966991"/>
      </p:ext>
    </p:extLst>
  </p:cSld>
  <p:clrMapOvr>
    <a:masterClrMapping/>
  </p:clrMapOvr>
  <p:transition spd="slow">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42</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453887" y="566501"/>
            <a:ext cx="9286461" cy="1261884"/>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SP4</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اولین </a:t>
            </a:r>
            <a:r>
              <a:rPr lang="fa-IR" sz="2400" b="1" dirty="0">
                <a:effectLst/>
                <a:latin typeface="Times New Roman" panose="02020603050405020304" pitchFamily="18" charset="0"/>
                <a:ea typeface="Mitra" panose="00000400000000000000"/>
                <a:cs typeface="B Zar" panose="00000400000000000000" pitchFamily="2" charset="-78"/>
              </a:rPr>
              <a:t>وضعیت ثبت شده در آخرین خط نمی تواند همه وضعیت‌های خطوط بالای خود را ایجاد کند، اما برای وضعیت پایانی،  یک توالی وجود دارد.</a:t>
            </a:r>
            <a:br>
              <a:rPr lang="fa-IR" sz="2800" b="1" dirty="0">
                <a:cs typeface="B Zar" panose="00000400000000000000" pitchFamily="2" charset="-78"/>
              </a:rPr>
            </a:br>
            <a:endParaRPr lang="en-US" sz="2400" dirty="0"/>
          </a:p>
        </p:txBody>
      </p:sp>
      <p:pic>
        <p:nvPicPr>
          <p:cNvPr id="2" name="Picture 1">
            <a:extLst>
              <a:ext uri="{FF2B5EF4-FFF2-40B4-BE49-F238E27FC236}">
                <a16:creationId xmlns:a16="http://schemas.microsoft.com/office/drawing/2014/main" id="{56CF927E-058E-3BE9-6881-DDE55F9B9A51}"/>
              </a:ext>
            </a:extLst>
          </p:cNvPr>
          <p:cNvPicPr>
            <a:picLocks noChangeAspect="1"/>
          </p:cNvPicPr>
          <p:nvPr/>
        </p:nvPicPr>
        <p:blipFill>
          <a:blip r:embed="rId3"/>
          <a:stretch>
            <a:fillRect/>
          </a:stretch>
        </p:blipFill>
        <p:spPr>
          <a:xfrm>
            <a:off x="874812" y="1842453"/>
            <a:ext cx="8444610" cy="4342821"/>
          </a:xfrm>
          <a:prstGeom prst="rect">
            <a:avLst/>
          </a:prstGeom>
        </p:spPr>
      </p:pic>
    </p:spTree>
    <p:extLst>
      <p:ext uri="{BB962C8B-B14F-4D97-AF65-F5344CB8AC3E}">
        <p14:creationId xmlns:p14="http://schemas.microsoft.com/office/powerpoint/2010/main" val="3083151561"/>
      </p:ext>
    </p:extLst>
  </p:cSld>
  <p:clrMapOvr>
    <a:masterClrMapping/>
  </p:clrMapOvr>
  <p:transition spd="slow">
    <p:cover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43</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1482813" y="566500"/>
            <a:ext cx="8733185" cy="523220"/>
          </a:xfrm>
          <a:prstGeom prst="rect">
            <a:avLst/>
          </a:prstGeom>
          <a:noFill/>
        </p:spPr>
        <p:txBody>
          <a:bodyPr wrap="square">
            <a:spAutoFit/>
          </a:bodyPr>
          <a:lstStyle/>
          <a:p>
            <a:pPr marL="457200" indent="-457200" algn="r" rtl="1">
              <a:buFont typeface="Arial" panose="020B0604020202020204" pitchFamily="34" charset="0"/>
              <a:buChar char="•"/>
            </a:pPr>
            <a:r>
              <a:rPr lang="fa-IR" sz="2800" dirty="0">
                <a:solidFill>
                  <a:srgbClr val="4D096B"/>
                </a:solidFill>
                <a:cs typeface="B Titr" panose="00000700000000000000" pitchFamily="2" charset="-78"/>
              </a:rPr>
              <a:t>دستورالعمل ویژه در خصوص توالی های پذیرفته شده و رد شده</a:t>
            </a:r>
            <a:endParaRPr lang="en-US" sz="2800" dirty="0">
              <a:solidFill>
                <a:srgbClr val="4D096B"/>
              </a:solidFill>
            </a:endParaRPr>
          </a:p>
        </p:txBody>
      </p:sp>
      <p:sp>
        <p:nvSpPr>
          <p:cNvPr id="18" name="TextBox 17">
            <a:extLst>
              <a:ext uri="{FF2B5EF4-FFF2-40B4-BE49-F238E27FC236}">
                <a16:creationId xmlns:a16="http://schemas.microsoft.com/office/drawing/2014/main" id="{11506584-1DF8-E947-C477-2726E2673775}"/>
              </a:ext>
            </a:extLst>
          </p:cNvPr>
          <p:cNvSpPr txBox="1"/>
          <p:nvPr/>
        </p:nvSpPr>
        <p:spPr>
          <a:xfrm>
            <a:off x="363107" y="1089720"/>
            <a:ext cx="9852890" cy="5170646"/>
          </a:xfrm>
          <a:prstGeom prst="rect">
            <a:avLst/>
          </a:prstGeom>
          <a:noFill/>
        </p:spPr>
        <p:txBody>
          <a:bodyPr wrap="square">
            <a:spAutoFit/>
          </a:bodyPr>
          <a:lstStyle/>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دستورالعمل‌ها با هدف تولید مفیدترین آمار مرگ و میر تنظیم شده‌اند. </a:t>
            </a:r>
          </a:p>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شرطی که مدت زمان مشخصی برای آن بیان شده است را به عنوان نتیجه‌ی یک شرط با مدت زمان کوتاه‌تر نپذیرید.</a:t>
            </a:r>
          </a:p>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 هنگامی که مدت زمان یک وضعیت نامشخص یا ذکر نشده است، فرض کنید که مدت زمان‌ها با هم تضاد ندارند و در چنین مواردی، رابطه علّی را به دلیل مدت زمان رد نکنید.</a:t>
            </a:r>
          </a:p>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 در مرحله </a:t>
            </a:r>
            <a:r>
              <a:rPr lang="en-US" sz="2400" b="1" dirty="0">
                <a:solidFill>
                  <a:schemeClr val="tx1"/>
                </a:solidFill>
                <a:cs typeface="B Nazanin" panose="00000400000000000000" pitchFamily="2" charset="-78"/>
              </a:rPr>
              <a:t>M1   </a:t>
            </a:r>
            <a:r>
              <a:rPr lang="fa-IR" sz="2400" b="1" dirty="0">
                <a:solidFill>
                  <a:schemeClr val="tx1"/>
                </a:solidFill>
                <a:cs typeface="B Nazanin" panose="00000400000000000000" pitchFamily="2" charset="-78"/>
              </a:rPr>
              <a:t> دو عبارت	</a:t>
            </a:r>
            <a:r>
              <a:rPr lang="en-US" sz="2400" b="1" dirty="0">
                <a:solidFill>
                  <a:schemeClr val="tx1"/>
                </a:solidFill>
                <a:cs typeface="B Nazanin" panose="00000400000000000000" pitchFamily="2" charset="-78"/>
              </a:rPr>
              <a:t>when reported as the cause of  </a:t>
            </a:r>
            <a:r>
              <a:rPr lang="fa-IR" sz="2400" b="1" dirty="0">
                <a:solidFill>
                  <a:schemeClr val="tx1"/>
                </a:solidFill>
                <a:cs typeface="B Nazanin" panose="00000400000000000000" pitchFamily="2" charset="-78"/>
              </a:rPr>
              <a:t> و  </a:t>
            </a:r>
            <a:r>
              <a:rPr lang="en-US" sz="2400" b="1" dirty="0">
                <a:solidFill>
                  <a:schemeClr val="tx1"/>
                </a:solidFill>
                <a:cs typeface="B Nazanin" panose="00000400000000000000" pitchFamily="2" charset="-78"/>
              </a:rPr>
              <a:t>with mention of   </a:t>
            </a:r>
            <a:r>
              <a:rPr lang="fa-IR" sz="2400" b="1" dirty="0">
                <a:solidFill>
                  <a:schemeClr val="tx1"/>
                </a:solidFill>
                <a:cs typeface="B Nazanin" panose="00000400000000000000" pitchFamily="2" charset="-78"/>
              </a:rPr>
              <a:t> وجود دارد. </a:t>
            </a:r>
          </a:p>
        </p:txBody>
      </p:sp>
    </p:spTree>
    <p:extLst>
      <p:ext uri="{BB962C8B-B14F-4D97-AF65-F5344CB8AC3E}">
        <p14:creationId xmlns:p14="http://schemas.microsoft.com/office/powerpoint/2010/main" val="3637487557"/>
      </p:ext>
    </p:extLst>
  </p:cSld>
  <p:clrMapOvr>
    <a:masterClrMapping/>
  </p:clrMapOvr>
  <p:transition spd="slow">
    <p:cover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44</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1222463" y="566501"/>
            <a:ext cx="8574157"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SP5</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عدم وجود توالی در بخش اول گواهی فوت</a:t>
            </a:r>
            <a:endParaRPr lang="en-US" sz="2400" dirty="0"/>
          </a:p>
        </p:txBody>
      </p:sp>
      <p:pic>
        <p:nvPicPr>
          <p:cNvPr id="2" name="Picture 1">
            <a:extLst>
              <a:ext uri="{FF2B5EF4-FFF2-40B4-BE49-F238E27FC236}">
                <a16:creationId xmlns:a16="http://schemas.microsoft.com/office/drawing/2014/main" id="{FE5A70A1-0D66-1412-772B-5B2D70D0F021}"/>
              </a:ext>
            </a:extLst>
          </p:cNvPr>
          <p:cNvPicPr>
            <a:picLocks noChangeAspect="1"/>
          </p:cNvPicPr>
          <p:nvPr/>
        </p:nvPicPr>
        <p:blipFill rotWithShape="1">
          <a:blip r:embed="rId3"/>
          <a:srcRect b="3125"/>
          <a:stretch/>
        </p:blipFill>
        <p:spPr>
          <a:xfrm>
            <a:off x="730490" y="1804180"/>
            <a:ext cx="9445557" cy="3249636"/>
          </a:xfrm>
          <a:prstGeom prst="rect">
            <a:avLst/>
          </a:prstGeom>
        </p:spPr>
      </p:pic>
      <p:sp>
        <p:nvSpPr>
          <p:cNvPr id="4" name="Google Shape;1069;p54">
            <a:extLst>
              <a:ext uri="{FF2B5EF4-FFF2-40B4-BE49-F238E27FC236}">
                <a16:creationId xmlns:a16="http://schemas.microsoft.com/office/drawing/2014/main" id="{AFC93DF0-6186-5819-DB0A-32BC9B15CDE3}"/>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C7E39BCA-19E0-238C-0FD3-D61479AC12A0}"/>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D265FE4E-496D-E290-1F0D-04545F7DAC80}"/>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0AB05583-C856-7114-7E1F-02E6D114F1F9}"/>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988111"/>
      </p:ext>
    </p:extLst>
  </p:cSld>
  <p:clrMapOvr>
    <a:masterClrMapping/>
  </p:clrMapOvr>
  <p:transition spd="slow">
    <p:cover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45</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1730327" y="566501"/>
            <a:ext cx="8052225"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SP5</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عدم وجود توالی در بخش اول گواهی فوت</a:t>
            </a:r>
            <a:endParaRPr lang="en-US" sz="2400" dirty="0"/>
          </a:p>
        </p:txBody>
      </p:sp>
      <p:pic>
        <p:nvPicPr>
          <p:cNvPr id="2" name="Picture 1">
            <a:extLst>
              <a:ext uri="{FF2B5EF4-FFF2-40B4-BE49-F238E27FC236}">
                <a16:creationId xmlns:a16="http://schemas.microsoft.com/office/drawing/2014/main" id="{F9022F1C-D744-7A16-F171-27761005608D}"/>
              </a:ext>
            </a:extLst>
          </p:cNvPr>
          <p:cNvPicPr>
            <a:picLocks noChangeAspect="1"/>
          </p:cNvPicPr>
          <p:nvPr/>
        </p:nvPicPr>
        <p:blipFill>
          <a:blip r:embed="rId3"/>
          <a:stretch>
            <a:fillRect/>
          </a:stretch>
        </p:blipFill>
        <p:spPr>
          <a:xfrm>
            <a:off x="453887" y="1395410"/>
            <a:ext cx="8776638" cy="4372868"/>
          </a:xfrm>
          <a:prstGeom prst="rect">
            <a:avLst/>
          </a:prstGeom>
        </p:spPr>
      </p:pic>
    </p:spTree>
    <p:extLst>
      <p:ext uri="{BB962C8B-B14F-4D97-AF65-F5344CB8AC3E}">
        <p14:creationId xmlns:p14="http://schemas.microsoft.com/office/powerpoint/2010/main" val="1438984233"/>
      </p:ext>
    </p:extLst>
  </p:cSld>
  <p:clrMapOvr>
    <a:masterClrMapping/>
  </p:clrMapOvr>
  <p:transition spd="slow">
    <p:cover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46</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SP6</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علت مشهود</a:t>
            </a:r>
            <a:endParaRPr lang="en-US" sz="2800" dirty="0"/>
          </a:p>
        </p:txBody>
      </p:sp>
      <p:sp>
        <p:nvSpPr>
          <p:cNvPr id="10" name="TextBox 9">
            <a:extLst>
              <a:ext uri="{FF2B5EF4-FFF2-40B4-BE49-F238E27FC236}">
                <a16:creationId xmlns:a16="http://schemas.microsoft.com/office/drawing/2014/main" id="{7B4E37D5-5829-6B6C-E49E-9740228C9FB6}"/>
              </a:ext>
            </a:extLst>
          </p:cNvPr>
          <p:cNvSpPr txBox="1"/>
          <p:nvPr/>
        </p:nvSpPr>
        <p:spPr>
          <a:xfrm>
            <a:off x="578378" y="1305296"/>
            <a:ext cx="9320998" cy="1708160"/>
          </a:xfrm>
          <a:prstGeom prst="rect">
            <a:avLst/>
          </a:prstGeom>
          <a:noFill/>
        </p:spPr>
        <p:txBody>
          <a:bodyPr wrap="square">
            <a:spAutoFit/>
          </a:bodyPr>
          <a:lstStyle/>
          <a:p>
            <a:pPr algn="just"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نقطه آغازگر موقتی که بر اساس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SP1</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تا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SP5</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انتخاب شده است بایستی مجدد بررسی شود تا اطمینان حاصل شود که وضعیت ثبت شده دیگری، نقطه آغازگر موقت را ایجاد نکرده باشد. </a:t>
            </a:r>
            <a:endParaRPr lang="en-US" sz="2400" b="1" dirty="0">
              <a:solidFill>
                <a:srgbClr val="181717"/>
              </a:solidFill>
              <a:effectLst/>
              <a:latin typeface="Mitra" panose="00000400000000000000"/>
              <a:ea typeface="Mitra" panose="00000400000000000000"/>
              <a:cs typeface="B Nazanin" panose="00000400000000000000" pitchFamily="2" charset="-78"/>
            </a:endParaRPr>
          </a:p>
        </p:txBody>
      </p:sp>
      <p:pic>
        <p:nvPicPr>
          <p:cNvPr id="11" name="Picture 10">
            <a:extLst>
              <a:ext uri="{FF2B5EF4-FFF2-40B4-BE49-F238E27FC236}">
                <a16:creationId xmlns:a16="http://schemas.microsoft.com/office/drawing/2014/main" id="{93037ED9-D6AC-F0B4-800E-B65E0A6F73CB}"/>
              </a:ext>
            </a:extLst>
          </p:cNvPr>
          <p:cNvPicPr>
            <a:picLocks noChangeAspect="1"/>
          </p:cNvPicPr>
          <p:nvPr/>
        </p:nvPicPr>
        <p:blipFill>
          <a:blip r:embed="rId3"/>
          <a:stretch>
            <a:fillRect/>
          </a:stretch>
        </p:blipFill>
        <p:spPr>
          <a:xfrm>
            <a:off x="578378" y="3155039"/>
            <a:ext cx="9320998" cy="2976983"/>
          </a:xfrm>
          <a:prstGeom prst="rect">
            <a:avLst/>
          </a:prstGeom>
        </p:spPr>
      </p:pic>
    </p:spTree>
    <p:extLst>
      <p:ext uri="{BB962C8B-B14F-4D97-AF65-F5344CB8AC3E}">
        <p14:creationId xmlns:p14="http://schemas.microsoft.com/office/powerpoint/2010/main" val="2512697551"/>
      </p:ext>
    </p:extLst>
  </p:cSld>
  <p:clrMapOvr>
    <a:masterClrMapping/>
  </p:clrMapOvr>
  <p:transition spd="slow">
    <p:cover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47</a:t>
              </a:r>
              <a:endParaRPr lang="en-US" sz="1600" dirty="0">
                <a:cs typeface="B Titr" panose="00000700000000000000" pitchFamily="2" charset="-78"/>
              </a:endParaRPr>
            </a:p>
          </p:txBody>
        </p:sp>
      </p:grpSp>
      <p:pic>
        <p:nvPicPr>
          <p:cNvPr id="2" name="Picture 1">
            <a:extLst>
              <a:ext uri="{FF2B5EF4-FFF2-40B4-BE49-F238E27FC236}">
                <a16:creationId xmlns:a16="http://schemas.microsoft.com/office/drawing/2014/main" id="{66017045-B81F-0CDA-592B-0CCAAD2C9DF9}"/>
              </a:ext>
            </a:extLst>
          </p:cNvPr>
          <p:cNvPicPr>
            <a:picLocks noChangeAspect="1"/>
          </p:cNvPicPr>
          <p:nvPr/>
        </p:nvPicPr>
        <p:blipFill>
          <a:blip r:embed="rId3"/>
          <a:stretch>
            <a:fillRect/>
          </a:stretch>
        </p:blipFill>
        <p:spPr>
          <a:xfrm>
            <a:off x="1490754" y="425545"/>
            <a:ext cx="9210483" cy="6006906"/>
          </a:xfrm>
          <a:prstGeom prst="rect">
            <a:avLst/>
          </a:prstGeom>
        </p:spPr>
      </p:pic>
    </p:spTree>
    <p:extLst>
      <p:ext uri="{BB962C8B-B14F-4D97-AF65-F5344CB8AC3E}">
        <p14:creationId xmlns:p14="http://schemas.microsoft.com/office/powerpoint/2010/main" val="2670575674"/>
      </p:ext>
    </p:extLst>
  </p:cSld>
  <p:clrMapOvr>
    <a:masterClrMapping/>
  </p:clrMapOvr>
  <p:transition spd="slow">
    <p:cover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48</a:t>
              </a:r>
              <a:endParaRPr lang="en-US" sz="1600" dirty="0">
                <a:cs typeface="B Titr" panose="00000700000000000000" pitchFamily="2" charset="-78"/>
              </a:endParaRPr>
            </a:p>
          </p:txBody>
        </p:sp>
      </p:grpSp>
      <p:pic>
        <p:nvPicPr>
          <p:cNvPr id="4" name="Picture 3">
            <a:extLst>
              <a:ext uri="{FF2B5EF4-FFF2-40B4-BE49-F238E27FC236}">
                <a16:creationId xmlns:a16="http://schemas.microsoft.com/office/drawing/2014/main" id="{00DBD2FF-3ABA-2996-9B7A-41E5C834E8B9}"/>
              </a:ext>
            </a:extLst>
          </p:cNvPr>
          <p:cNvPicPr>
            <a:picLocks noChangeAspect="1"/>
          </p:cNvPicPr>
          <p:nvPr/>
        </p:nvPicPr>
        <p:blipFill rotWithShape="1">
          <a:blip r:embed="rId3"/>
          <a:srcRect t="3844" b="2675"/>
          <a:stretch/>
        </p:blipFill>
        <p:spPr>
          <a:xfrm>
            <a:off x="611204" y="1177582"/>
            <a:ext cx="7787207" cy="4502834"/>
          </a:xfrm>
          <a:prstGeom prst="rect">
            <a:avLst/>
          </a:prstGeom>
        </p:spPr>
      </p:pic>
    </p:spTree>
    <p:extLst>
      <p:ext uri="{BB962C8B-B14F-4D97-AF65-F5344CB8AC3E}">
        <p14:creationId xmlns:p14="http://schemas.microsoft.com/office/powerpoint/2010/main" val="413602523"/>
      </p:ext>
    </p:extLst>
  </p:cSld>
  <p:clrMapOvr>
    <a:masterClrMapping/>
  </p:clrMapOvr>
  <p:transition spd="slow">
    <p:cover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49</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SP7</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وضعیت های بد تعریف شده</a:t>
            </a:r>
            <a:endParaRPr lang="en-US" sz="2400" dirty="0"/>
          </a:p>
        </p:txBody>
      </p:sp>
      <p:pic>
        <p:nvPicPr>
          <p:cNvPr id="2" name="Picture 1">
            <a:extLst>
              <a:ext uri="{FF2B5EF4-FFF2-40B4-BE49-F238E27FC236}">
                <a16:creationId xmlns:a16="http://schemas.microsoft.com/office/drawing/2014/main" id="{142C0420-631C-E946-74EE-5805072BA253}"/>
              </a:ext>
            </a:extLst>
          </p:cNvPr>
          <p:cNvPicPr>
            <a:picLocks noChangeAspect="1"/>
          </p:cNvPicPr>
          <p:nvPr/>
        </p:nvPicPr>
        <p:blipFill>
          <a:blip r:embed="rId3"/>
          <a:stretch>
            <a:fillRect/>
          </a:stretch>
        </p:blipFill>
        <p:spPr>
          <a:xfrm>
            <a:off x="510159" y="1209822"/>
            <a:ext cx="8183676" cy="4965895"/>
          </a:xfrm>
          <a:prstGeom prst="rect">
            <a:avLst/>
          </a:prstGeom>
        </p:spPr>
      </p:pic>
      <p:sp>
        <p:nvSpPr>
          <p:cNvPr id="4" name="Google Shape;1069;p54">
            <a:extLst>
              <a:ext uri="{FF2B5EF4-FFF2-40B4-BE49-F238E27FC236}">
                <a16:creationId xmlns:a16="http://schemas.microsoft.com/office/drawing/2014/main" id="{076EC42C-219B-900B-3423-5FC597ECD820}"/>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CAAA928A-F768-7847-C283-DF749FBF636A}"/>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85706035-DFC3-49CD-9B2D-4F993A56EB6F}"/>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A2F60FCB-6468-5276-96DD-15A2634BB30C}"/>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117290"/>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53887" y="843675"/>
            <a:ext cx="10031897" cy="5170646"/>
          </a:xfrm>
          <a:prstGeom prst="rect">
            <a:avLst/>
          </a:prstGeom>
          <a:noFill/>
        </p:spPr>
        <p:txBody>
          <a:bodyPr wrap="square">
            <a:spAutoFit/>
          </a:bodyPr>
          <a:lstStyle/>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آمار های مرگ‌ومیر به طور گسترده‌ برای تحقیقات پزشکی، نظارت بر بهداشت عمومی، ارزیابی مداخلات بهداشتی، تخصیص منابع بهداشتی، برنامه‌ریزی و پیگیری مراقبت‌های بهداشتی استفاده می‌شود. </a:t>
            </a:r>
          </a:p>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تجزیه و تحلیل داده‌های مرگ‌ومیر معمولاً شامل مقایسه مجموعه داده‌ها است، مثلاً داده‌های مربوط به مناطق جغرافیایی مختلف یا دوره‌های زمانی متفاوت. اگر این داده‌ها با روش‌ها و استانداردهای یکسانی تولید نشده باشند، چنین مقایسه‌هایی نتایج گمراه‌کننده‌ای به همراه خواهد داشت.</a:t>
            </a:r>
          </a:p>
        </p:txBody>
      </p:sp>
      <p:sp>
        <p:nvSpPr>
          <p:cNvPr id="2" name="Google Shape;1069;p54">
            <a:extLst>
              <a:ext uri="{FF2B5EF4-FFF2-40B4-BE49-F238E27FC236}">
                <a16:creationId xmlns:a16="http://schemas.microsoft.com/office/drawing/2014/main" id="{A35F8B3C-A146-E787-D883-57A637113C3D}"/>
              </a:ext>
            </a:extLst>
          </p:cNvPr>
          <p:cNvSpPr/>
          <p:nvPr/>
        </p:nvSpPr>
        <p:spPr>
          <a:xfrm flipH="1">
            <a:off x="872706" y="5459084"/>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70;p54">
            <a:extLst>
              <a:ext uri="{FF2B5EF4-FFF2-40B4-BE49-F238E27FC236}">
                <a16:creationId xmlns:a16="http://schemas.microsoft.com/office/drawing/2014/main" id="{5F8676A6-1858-8A73-813C-76252053E018}"/>
              </a:ext>
            </a:extLst>
          </p:cNvPr>
          <p:cNvSpPr/>
          <p:nvPr/>
        </p:nvSpPr>
        <p:spPr>
          <a:xfrm flipH="1">
            <a:off x="398660" y="5503000"/>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9;p54">
            <a:extLst>
              <a:ext uri="{FF2B5EF4-FFF2-40B4-BE49-F238E27FC236}">
                <a16:creationId xmlns:a16="http://schemas.microsoft.com/office/drawing/2014/main" id="{0D82878B-C10C-6C88-7292-6E3814A9DFBE}"/>
              </a:ext>
            </a:extLst>
          </p:cNvPr>
          <p:cNvSpPr/>
          <p:nvPr/>
        </p:nvSpPr>
        <p:spPr>
          <a:xfrm>
            <a:off x="75708" y="5556005"/>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0;p54">
            <a:extLst>
              <a:ext uri="{FF2B5EF4-FFF2-40B4-BE49-F238E27FC236}">
                <a16:creationId xmlns:a16="http://schemas.microsoft.com/office/drawing/2014/main" id="{265CA44C-EE10-9CE2-8E5E-9A2D971669A4}"/>
              </a:ext>
            </a:extLst>
          </p:cNvPr>
          <p:cNvSpPr/>
          <p:nvPr/>
        </p:nvSpPr>
        <p:spPr>
          <a:xfrm>
            <a:off x="121296" y="5604245"/>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75338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50</a:t>
              </a:r>
              <a:endParaRPr lang="en-US" sz="1600" dirty="0">
                <a:cs typeface="B Titr" panose="00000700000000000000" pitchFamily="2" charset="-78"/>
              </a:endParaRPr>
            </a:p>
          </p:txBody>
        </p:sp>
      </p:grpSp>
      <p:pic>
        <p:nvPicPr>
          <p:cNvPr id="2" name="Content Placeholder 5">
            <a:extLst>
              <a:ext uri="{FF2B5EF4-FFF2-40B4-BE49-F238E27FC236}">
                <a16:creationId xmlns:a16="http://schemas.microsoft.com/office/drawing/2014/main" id="{6F6FF19E-7161-4E0A-1922-15DCCDD74EAB}"/>
              </a:ext>
            </a:extLst>
          </p:cNvPr>
          <p:cNvPicPr>
            <a:picLocks noChangeAspect="1"/>
          </p:cNvPicPr>
          <p:nvPr/>
        </p:nvPicPr>
        <p:blipFill>
          <a:blip r:embed="rId3"/>
          <a:stretch>
            <a:fillRect/>
          </a:stretch>
        </p:blipFill>
        <p:spPr>
          <a:xfrm>
            <a:off x="1277992" y="686524"/>
            <a:ext cx="9636007" cy="5484948"/>
          </a:xfrm>
          <a:prstGeom prst="rect">
            <a:avLst/>
          </a:prstGeom>
        </p:spPr>
      </p:pic>
    </p:spTree>
    <p:extLst>
      <p:ext uri="{BB962C8B-B14F-4D97-AF65-F5344CB8AC3E}">
        <p14:creationId xmlns:p14="http://schemas.microsoft.com/office/powerpoint/2010/main" val="2399569078"/>
      </p:ext>
    </p:extLst>
  </p:cSld>
  <p:clrMapOvr>
    <a:masterClrMapping/>
  </p:clrMapOvr>
  <p:transition spd="slow">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51</a:t>
              </a:r>
              <a:endParaRPr lang="en-US" sz="1600" dirty="0">
                <a:cs typeface="B Titr" panose="00000700000000000000" pitchFamily="2" charset="-78"/>
              </a:endParaRPr>
            </a:p>
          </p:txBody>
        </p:sp>
      </p:grpSp>
      <p:pic>
        <p:nvPicPr>
          <p:cNvPr id="2" name="Picture 1">
            <a:extLst>
              <a:ext uri="{FF2B5EF4-FFF2-40B4-BE49-F238E27FC236}">
                <a16:creationId xmlns:a16="http://schemas.microsoft.com/office/drawing/2014/main" id="{AF3C623C-520F-7740-614D-7E61F8ABF49E}"/>
              </a:ext>
            </a:extLst>
          </p:cNvPr>
          <p:cNvPicPr>
            <a:picLocks noChangeAspect="1"/>
          </p:cNvPicPr>
          <p:nvPr/>
        </p:nvPicPr>
        <p:blipFill>
          <a:blip r:embed="rId3"/>
          <a:stretch>
            <a:fillRect/>
          </a:stretch>
        </p:blipFill>
        <p:spPr>
          <a:xfrm>
            <a:off x="633459" y="1113816"/>
            <a:ext cx="7903586" cy="4630366"/>
          </a:xfrm>
          <a:prstGeom prst="rect">
            <a:avLst/>
          </a:prstGeom>
        </p:spPr>
      </p:pic>
    </p:spTree>
    <p:extLst>
      <p:ext uri="{BB962C8B-B14F-4D97-AF65-F5344CB8AC3E}">
        <p14:creationId xmlns:p14="http://schemas.microsoft.com/office/powerpoint/2010/main" val="3821114217"/>
      </p:ext>
    </p:extLst>
  </p:cSld>
  <p:clrMapOvr>
    <a:masterClrMapping/>
  </p:clrMapOvr>
  <p:transition spd="slow">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52</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SP8</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وضعیت های غیرمحتمل علت مرگ</a:t>
            </a:r>
            <a:endParaRPr lang="en-US" sz="2400" dirty="0"/>
          </a:p>
        </p:txBody>
      </p:sp>
      <p:pic>
        <p:nvPicPr>
          <p:cNvPr id="2" name="Picture 1">
            <a:extLst>
              <a:ext uri="{FF2B5EF4-FFF2-40B4-BE49-F238E27FC236}">
                <a16:creationId xmlns:a16="http://schemas.microsoft.com/office/drawing/2014/main" id="{5AF777F7-3986-CDA1-AB71-99921ADE92AD}"/>
              </a:ext>
            </a:extLst>
          </p:cNvPr>
          <p:cNvPicPr>
            <a:picLocks noChangeAspect="1"/>
          </p:cNvPicPr>
          <p:nvPr/>
        </p:nvPicPr>
        <p:blipFill>
          <a:blip r:embed="rId3"/>
          <a:stretch>
            <a:fillRect/>
          </a:stretch>
        </p:blipFill>
        <p:spPr>
          <a:xfrm>
            <a:off x="664902" y="1203756"/>
            <a:ext cx="8579795" cy="5087743"/>
          </a:xfrm>
          <a:prstGeom prst="rect">
            <a:avLst/>
          </a:prstGeom>
        </p:spPr>
      </p:pic>
    </p:spTree>
    <p:extLst>
      <p:ext uri="{BB962C8B-B14F-4D97-AF65-F5344CB8AC3E}">
        <p14:creationId xmlns:p14="http://schemas.microsoft.com/office/powerpoint/2010/main" val="2510920714"/>
      </p:ext>
    </p:extLst>
  </p:cSld>
  <p:clrMapOvr>
    <a:masterClrMapping/>
  </p:clrMapOvr>
  <p:transition spd="slow">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53</a:t>
              </a:r>
              <a:endParaRPr lang="en-US" sz="1600" dirty="0">
                <a:cs typeface="B Titr" panose="00000700000000000000" pitchFamily="2" charset="-78"/>
              </a:endParaRPr>
            </a:p>
          </p:txBody>
        </p:sp>
      </p:grpSp>
      <p:sp>
        <p:nvSpPr>
          <p:cNvPr id="2" name="TextBox 1">
            <a:extLst>
              <a:ext uri="{FF2B5EF4-FFF2-40B4-BE49-F238E27FC236}">
                <a16:creationId xmlns:a16="http://schemas.microsoft.com/office/drawing/2014/main" id="{F804EC2F-E689-96EC-9BCD-5F426AB9304A}"/>
              </a:ext>
            </a:extLst>
          </p:cNvPr>
          <p:cNvSpPr txBox="1"/>
          <p:nvPr/>
        </p:nvSpPr>
        <p:spPr>
          <a:xfrm>
            <a:off x="2388706"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SP8</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وضعیت های غیرمحتمل علت مرگ</a:t>
            </a:r>
            <a:endParaRPr lang="en-US" sz="2400" dirty="0"/>
          </a:p>
        </p:txBody>
      </p:sp>
      <p:pic>
        <p:nvPicPr>
          <p:cNvPr id="4" name="Picture 3">
            <a:extLst>
              <a:ext uri="{FF2B5EF4-FFF2-40B4-BE49-F238E27FC236}">
                <a16:creationId xmlns:a16="http://schemas.microsoft.com/office/drawing/2014/main" id="{A212A449-5AE6-4EFC-AE6B-ABF4F8E85D42}"/>
              </a:ext>
            </a:extLst>
          </p:cNvPr>
          <p:cNvPicPr>
            <a:picLocks noChangeAspect="1"/>
          </p:cNvPicPr>
          <p:nvPr/>
        </p:nvPicPr>
        <p:blipFill>
          <a:blip r:embed="rId3"/>
          <a:stretch>
            <a:fillRect/>
          </a:stretch>
        </p:blipFill>
        <p:spPr>
          <a:xfrm>
            <a:off x="578377" y="1295400"/>
            <a:ext cx="8424380" cy="4572000"/>
          </a:xfrm>
          <a:prstGeom prst="rect">
            <a:avLst/>
          </a:prstGeom>
        </p:spPr>
      </p:pic>
    </p:spTree>
    <p:extLst>
      <p:ext uri="{BB962C8B-B14F-4D97-AF65-F5344CB8AC3E}">
        <p14:creationId xmlns:p14="http://schemas.microsoft.com/office/powerpoint/2010/main" val="1962450352"/>
      </p:ext>
    </p:extLst>
  </p:cSld>
  <p:clrMapOvr>
    <a:masterClrMapping/>
  </p:clrMapOvr>
  <p:transition spd="slow">
    <p:cover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54</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M1</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دستورالعمل های اختصاصی</a:t>
            </a:r>
            <a:endParaRPr lang="en-US" sz="2400" dirty="0"/>
          </a:p>
        </p:txBody>
      </p:sp>
      <p:pic>
        <p:nvPicPr>
          <p:cNvPr id="2" name="Picture 1">
            <a:extLst>
              <a:ext uri="{FF2B5EF4-FFF2-40B4-BE49-F238E27FC236}">
                <a16:creationId xmlns:a16="http://schemas.microsoft.com/office/drawing/2014/main" id="{830047D4-7336-FBE7-1D4D-A60C9F195161}"/>
              </a:ext>
            </a:extLst>
          </p:cNvPr>
          <p:cNvPicPr>
            <a:picLocks noChangeAspect="1"/>
          </p:cNvPicPr>
          <p:nvPr/>
        </p:nvPicPr>
        <p:blipFill>
          <a:blip r:embed="rId3"/>
          <a:stretch>
            <a:fillRect/>
          </a:stretch>
        </p:blipFill>
        <p:spPr>
          <a:xfrm>
            <a:off x="643525" y="1202263"/>
            <a:ext cx="9209367" cy="4973454"/>
          </a:xfrm>
          <a:prstGeom prst="rect">
            <a:avLst/>
          </a:prstGeom>
        </p:spPr>
      </p:pic>
    </p:spTree>
    <p:extLst>
      <p:ext uri="{BB962C8B-B14F-4D97-AF65-F5344CB8AC3E}">
        <p14:creationId xmlns:p14="http://schemas.microsoft.com/office/powerpoint/2010/main" val="1767754322"/>
      </p:ext>
    </p:extLst>
  </p:cSld>
  <p:clrMapOvr>
    <a:masterClrMapping/>
  </p:clrMapOvr>
  <p:transition spd="slow">
    <p:cover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55</a:t>
              </a:r>
              <a:endParaRPr lang="en-US" sz="1600" dirty="0">
                <a:cs typeface="B Titr" panose="00000700000000000000" pitchFamily="2" charset="-78"/>
              </a:endParaRPr>
            </a:p>
          </p:txBody>
        </p:sp>
      </p:grpSp>
      <p:sp>
        <p:nvSpPr>
          <p:cNvPr id="2" name="TextBox 1">
            <a:extLst>
              <a:ext uri="{FF2B5EF4-FFF2-40B4-BE49-F238E27FC236}">
                <a16:creationId xmlns:a16="http://schemas.microsoft.com/office/drawing/2014/main" id="{5F200F2C-6989-6A9C-35A1-EFC3309FEFF8}"/>
              </a:ext>
            </a:extLst>
          </p:cNvPr>
          <p:cNvSpPr txBox="1"/>
          <p:nvPr/>
        </p:nvSpPr>
        <p:spPr>
          <a:xfrm>
            <a:off x="2388706"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M1</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latin typeface="Times New Roman" panose="02020603050405020304" pitchFamily="18" charset="0"/>
                <a:ea typeface="Mitra" panose="00000400000000000000"/>
                <a:cs typeface="B Zar" panose="00000400000000000000" pitchFamily="2" charset="-78"/>
              </a:rPr>
              <a:t>دستورالعمل های اختصاصی</a:t>
            </a:r>
            <a:endParaRPr lang="en-US" sz="2400" dirty="0"/>
          </a:p>
        </p:txBody>
      </p:sp>
      <p:pic>
        <p:nvPicPr>
          <p:cNvPr id="4" name="Picture 3">
            <a:extLst>
              <a:ext uri="{FF2B5EF4-FFF2-40B4-BE49-F238E27FC236}">
                <a16:creationId xmlns:a16="http://schemas.microsoft.com/office/drawing/2014/main" id="{134E20D3-1935-CD6F-78A3-1A5585C68F4D}"/>
              </a:ext>
            </a:extLst>
          </p:cNvPr>
          <p:cNvPicPr>
            <a:picLocks noChangeAspect="1"/>
          </p:cNvPicPr>
          <p:nvPr/>
        </p:nvPicPr>
        <p:blipFill>
          <a:blip r:embed="rId3"/>
          <a:stretch>
            <a:fillRect/>
          </a:stretch>
        </p:blipFill>
        <p:spPr>
          <a:xfrm>
            <a:off x="578377" y="1263070"/>
            <a:ext cx="8607826" cy="4770303"/>
          </a:xfrm>
          <a:prstGeom prst="rect">
            <a:avLst/>
          </a:prstGeom>
        </p:spPr>
      </p:pic>
    </p:spTree>
    <p:extLst>
      <p:ext uri="{BB962C8B-B14F-4D97-AF65-F5344CB8AC3E}">
        <p14:creationId xmlns:p14="http://schemas.microsoft.com/office/powerpoint/2010/main" val="4150598143"/>
      </p:ext>
    </p:extLst>
  </p:cSld>
  <p:clrMapOvr>
    <a:masterClrMapping/>
  </p:clrMapOvr>
  <p:transition spd="slow">
    <p:cover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56</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M2</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effectLst/>
                <a:latin typeface="Times New Roman" panose="02020603050405020304" pitchFamily="18" charset="0"/>
                <a:ea typeface="Mitra" panose="00000400000000000000"/>
                <a:cs typeface="B Zar" panose="00000400000000000000" pitchFamily="2" charset="-78"/>
              </a:rPr>
              <a:t>اختصاصی بودن (مشخص‌تر)</a:t>
            </a:r>
            <a:endParaRPr lang="en-US" sz="2400" dirty="0"/>
          </a:p>
        </p:txBody>
      </p:sp>
      <p:pic>
        <p:nvPicPr>
          <p:cNvPr id="2" name="Picture 1">
            <a:extLst>
              <a:ext uri="{FF2B5EF4-FFF2-40B4-BE49-F238E27FC236}">
                <a16:creationId xmlns:a16="http://schemas.microsoft.com/office/drawing/2014/main" id="{9D043542-4D60-B29B-575A-A1A835492FE1}"/>
              </a:ext>
            </a:extLst>
          </p:cNvPr>
          <p:cNvPicPr>
            <a:picLocks noChangeAspect="1"/>
          </p:cNvPicPr>
          <p:nvPr/>
        </p:nvPicPr>
        <p:blipFill>
          <a:blip r:embed="rId3"/>
          <a:stretch>
            <a:fillRect/>
          </a:stretch>
        </p:blipFill>
        <p:spPr>
          <a:xfrm>
            <a:off x="1200855" y="1438420"/>
            <a:ext cx="9790281" cy="4357991"/>
          </a:xfrm>
          <a:prstGeom prst="rect">
            <a:avLst/>
          </a:prstGeom>
        </p:spPr>
      </p:pic>
    </p:spTree>
    <p:extLst>
      <p:ext uri="{BB962C8B-B14F-4D97-AF65-F5344CB8AC3E}">
        <p14:creationId xmlns:p14="http://schemas.microsoft.com/office/powerpoint/2010/main" val="1931719528"/>
      </p:ext>
    </p:extLst>
  </p:cSld>
  <p:clrMapOvr>
    <a:masterClrMapping/>
  </p:clrMapOvr>
  <p:transition spd="slow">
    <p:cover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57</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algn="r" rtl="1"/>
            <a:r>
              <a:rPr lang="en-US" sz="2800" b="1" dirty="0">
                <a:solidFill>
                  <a:srgbClr val="FF0000"/>
                </a:solidFill>
                <a:latin typeface="Times New Roman" panose="02020603050405020304" pitchFamily="18" charset="0"/>
                <a:cs typeface="Times New Roman" panose="02020603050405020304" pitchFamily="18" charset="0"/>
              </a:rPr>
              <a:t>Step M2</a:t>
            </a:r>
            <a:r>
              <a:rPr lang="fa-IR"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F0000"/>
                </a:solidFill>
                <a:cs typeface="B Lotus" panose="00000400000000000000" pitchFamily="2" charset="-78"/>
              </a:rPr>
              <a:t>: </a:t>
            </a:r>
            <a:r>
              <a:rPr lang="fa-IR" sz="2400" b="1" dirty="0">
                <a:effectLst/>
                <a:latin typeface="Times New Roman" panose="02020603050405020304" pitchFamily="18" charset="0"/>
                <a:ea typeface="Mitra" panose="00000400000000000000"/>
                <a:cs typeface="B Zar" panose="00000400000000000000" pitchFamily="2" charset="-78"/>
              </a:rPr>
              <a:t>اختصاصی بودن (مشخص‌تر)</a:t>
            </a:r>
            <a:endParaRPr lang="en-US" sz="2400" dirty="0"/>
          </a:p>
        </p:txBody>
      </p:sp>
      <p:pic>
        <p:nvPicPr>
          <p:cNvPr id="4" name="Picture 3">
            <a:extLst>
              <a:ext uri="{FF2B5EF4-FFF2-40B4-BE49-F238E27FC236}">
                <a16:creationId xmlns:a16="http://schemas.microsoft.com/office/drawing/2014/main" id="{80118A8E-E159-D4FE-9AD0-38C438BF0BF9}"/>
              </a:ext>
            </a:extLst>
          </p:cNvPr>
          <p:cNvPicPr>
            <a:picLocks noChangeAspect="1"/>
          </p:cNvPicPr>
          <p:nvPr/>
        </p:nvPicPr>
        <p:blipFill>
          <a:blip r:embed="rId3"/>
          <a:stretch>
            <a:fillRect/>
          </a:stretch>
        </p:blipFill>
        <p:spPr>
          <a:xfrm>
            <a:off x="578377" y="1291313"/>
            <a:ext cx="8565623" cy="4972050"/>
          </a:xfrm>
          <a:prstGeom prst="rect">
            <a:avLst/>
          </a:prstGeom>
        </p:spPr>
      </p:pic>
    </p:spTree>
    <p:extLst>
      <p:ext uri="{BB962C8B-B14F-4D97-AF65-F5344CB8AC3E}">
        <p14:creationId xmlns:p14="http://schemas.microsoft.com/office/powerpoint/2010/main" val="1250208112"/>
      </p:ext>
    </p:extLst>
  </p:cSld>
  <p:clrMapOvr>
    <a:masterClrMapping/>
  </p:clrMapOvr>
  <p:transition spd="slow">
    <p:cover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58</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461665"/>
          </a:xfrm>
          <a:prstGeom prst="rect">
            <a:avLst/>
          </a:prstGeom>
          <a:noFill/>
        </p:spPr>
        <p:txBody>
          <a:bodyPr wrap="square">
            <a:spAutoFit/>
          </a:bodyPr>
          <a:lstStyle/>
          <a:p>
            <a:pPr algn="r" rtl="1"/>
            <a:r>
              <a:rPr lang="en-US" sz="2400" b="1" dirty="0">
                <a:solidFill>
                  <a:srgbClr val="FF0000"/>
                </a:solidFill>
                <a:latin typeface="Times New Roman" panose="02020603050405020304" pitchFamily="18" charset="0"/>
                <a:cs typeface="Times New Roman" panose="02020603050405020304" pitchFamily="18" charset="0"/>
              </a:rPr>
              <a:t>Step M3</a:t>
            </a:r>
            <a:r>
              <a:rPr lang="fa-IR" sz="2400" b="1" dirty="0">
                <a:solidFill>
                  <a:srgbClr val="FF0000"/>
                </a:solidFill>
                <a:latin typeface="Times New Roman" panose="02020603050405020304" pitchFamily="18" charset="0"/>
                <a:cs typeface="Times New Roman" panose="02020603050405020304" pitchFamily="18" charset="0"/>
              </a:rPr>
              <a:t> </a:t>
            </a:r>
            <a:r>
              <a:rPr lang="ar-SA" sz="2400" b="1" dirty="0">
                <a:solidFill>
                  <a:srgbClr val="FF0000"/>
                </a:solidFill>
                <a:cs typeface="B Lotus" panose="00000400000000000000" pitchFamily="2" charset="-78"/>
              </a:rPr>
              <a:t>: </a:t>
            </a:r>
            <a:r>
              <a:rPr lang="ar-SA" sz="2400" b="1" dirty="0">
                <a:effectLst/>
                <a:latin typeface="Times New Roman" panose="02020603050405020304" pitchFamily="18" charset="0"/>
                <a:ea typeface="Mitra" panose="00000400000000000000"/>
                <a:cs typeface="B Titr" panose="00000700000000000000" pitchFamily="2" charset="-78"/>
              </a:rPr>
              <a:t>بررسی مجدد</a:t>
            </a:r>
            <a:r>
              <a:rPr lang="fa-IR" sz="2400" b="1" dirty="0">
                <a:effectLst/>
                <a:latin typeface="Times New Roman" panose="02020603050405020304" pitchFamily="18" charset="0"/>
                <a:ea typeface="Mitra" panose="00000400000000000000"/>
                <a:cs typeface="B Titr" panose="00000700000000000000" pitchFamily="2" charset="-78"/>
              </a:rPr>
              <a:t> مراحل </a:t>
            </a:r>
            <a:r>
              <a:rPr lang="en-US" sz="2400" b="1" dirty="0">
                <a:latin typeface="Times New Roman" panose="02020603050405020304" pitchFamily="18" charset="0"/>
                <a:cs typeface="B Titr" panose="00000700000000000000" pitchFamily="2" charset="-78"/>
              </a:rPr>
              <a:t>SP6</a:t>
            </a:r>
            <a:r>
              <a:rPr lang="fa-IR" sz="2400" b="1" dirty="0">
                <a:latin typeface="Times New Roman" panose="02020603050405020304" pitchFamily="18" charset="0"/>
                <a:cs typeface="B Titr" panose="00000700000000000000" pitchFamily="2" charset="-78"/>
              </a:rPr>
              <a:t>، </a:t>
            </a:r>
            <a:r>
              <a:rPr lang="en-US" sz="2400" b="1" dirty="0">
                <a:effectLst/>
                <a:latin typeface="Times New Roman" panose="02020603050405020304" pitchFamily="18" charset="0"/>
                <a:ea typeface="Mitra" panose="00000400000000000000"/>
                <a:cs typeface="B Titr" panose="00000700000000000000" pitchFamily="2" charset="-78"/>
              </a:rPr>
              <a:t>M1</a:t>
            </a:r>
            <a:r>
              <a:rPr lang="fa-IR" sz="2400" b="1" dirty="0">
                <a:effectLst/>
                <a:latin typeface="Times New Roman" panose="02020603050405020304" pitchFamily="18" charset="0"/>
                <a:ea typeface="Mitra" panose="00000400000000000000"/>
                <a:cs typeface="B Titr" panose="00000700000000000000" pitchFamily="2" charset="-78"/>
              </a:rPr>
              <a:t>،</a:t>
            </a:r>
            <a:r>
              <a:rPr lang="en-US" sz="2400" b="1" dirty="0">
                <a:solidFill>
                  <a:srgbClr val="0070C0"/>
                </a:solidFill>
                <a:effectLst/>
                <a:latin typeface="Times New Roman" panose="02020603050405020304" pitchFamily="18" charset="0"/>
                <a:ea typeface="Mitra" panose="00000400000000000000"/>
                <a:cs typeface="B Titr" panose="00000700000000000000" pitchFamily="2" charset="-78"/>
              </a:rPr>
              <a:t>M2</a:t>
            </a:r>
            <a:endParaRPr lang="en-US" sz="2400" dirty="0"/>
          </a:p>
        </p:txBody>
      </p:sp>
      <p:pic>
        <p:nvPicPr>
          <p:cNvPr id="2" name="Picture 1">
            <a:extLst>
              <a:ext uri="{FF2B5EF4-FFF2-40B4-BE49-F238E27FC236}">
                <a16:creationId xmlns:a16="http://schemas.microsoft.com/office/drawing/2014/main" id="{460ADC86-FA01-05B9-7A44-077BB8ECA4FD}"/>
              </a:ext>
            </a:extLst>
          </p:cNvPr>
          <p:cNvPicPr>
            <a:picLocks noChangeAspect="1"/>
          </p:cNvPicPr>
          <p:nvPr/>
        </p:nvPicPr>
        <p:blipFill>
          <a:blip r:embed="rId3"/>
          <a:stretch>
            <a:fillRect/>
          </a:stretch>
        </p:blipFill>
        <p:spPr>
          <a:xfrm>
            <a:off x="739698" y="1174208"/>
            <a:ext cx="8027334" cy="5089155"/>
          </a:xfrm>
          <a:prstGeom prst="rect">
            <a:avLst/>
          </a:prstGeom>
        </p:spPr>
      </p:pic>
    </p:spTree>
    <p:extLst>
      <p:ext uri="{BB962C8B-B14F-4D97-AF65-F5344CB8AC3E}">
        <p14:creationId xmlns:p14="http://schemas.microsoft.com/office/powerpoint/2010/main" val="2626747568"/>
      </p:ext>
    </p:extLst>
  </p:cSld>
  <p:clrMapOvr>
    <a:masterClrMapping/>
  </p:clrMapOvr>
  <p:transition spd="slow">
    <p:cover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59</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461665"/>
          </a:xfrm>
          <a:prstGeom prst="rect">
            <a:avLst/>
          </a:prstGeom>
          <a:noFill/>
        </p:spPr>
        <p:txBody>
          <a:bodyPr wrap="square">
            <a:spAutoFit/>
          </a:bodyPr>
          <a:lstStyle/>
          <a:p>
            <a:pPr algn="r" rtl="1"/>
            <a:r>
              <a:rPr lang="en-US" sz="2400" b="1" dirty="0">
                <a:solidFill>
                  <a:srgbClr val="FF0000"/>
                </a:solidFill>
                <a:latin typeface="Times New Roman" panose="02020603050405020304" pitchFamily="18" charset="0"/>
                <a:cs typeface="Times New Roman" panose="02020603050405020304" pitchFamily="18" charset="0"/>
              </a:rPr>
              <a:t>Step M3</a:t>
            </a:r>
            <a:r>
              <a:rPr lang="fa-IR" sz="2400" b="1" dirty="0">
                <a:solidFill>
                  <a:srgbClr val="FF0000"/>
                </a:solidFill>
                <a:latin typeface="Times New Roman" panose="02020603050405020304" pitchFamily="18" charset="0"/>
                <a:cs typeface="Times New Roman" panose="02020603050405020304" pitchFamily="18" charset="0"/>
              </a:rPr>
              <a:t> </a:t>
            </a:r>
            <a:r>
              <a:rPr lang="ar-SA" sz="2400" b="1" dirty="0">
                <a:solidFill>
                  <a:srgbClr val="FF0000"/>
                </a:solidFill>
                <a:cs typeface="B Lotus" panose="00000400000000000000" pitchFamily="2" charset="-78"/>
              </a:rPr>
              <a:t>: </a:t>
            </a:r>
            <a:r>
              <a:rPr lang="ar-SA" sz="2400" b="1" dirty="0">
                <a:effectLst/>
                <a:latin typeface="Times New Roman" panose="02020603050405020304" pitchFamily="18" charset="0"/>
                <a:ea typeface="Mitra" panose="00000400000000000000"/>
                <a:cs typeface="B Titr" panose="00000700000000000000" pitchFamily="2" charset="-78"/>
              </a:rPr>
              <a:t>بررسی مجدد</a:t>
            </a:r>
            <a:r>
              <a:rPr lang="fa-IR" sz="2400" b="1" dirty="0">
                <a:effectLst/>
                <a:latin typeface="Times New Roman" panose="02020603050405020304" pitchFamily="18" charset="0"/>
                <a:ea typeface="Mitra" panose="00000400000000000000"/>
                <a:cs typeface="B Titr" panose="00000700000000000000" pitchFamily="2" charset="-78"/>
              </a:rPr>
              <a:t> مراحل </a:t>
            </a:r>
            <a:r>
              <a:rPr lang="en-US" sz="2400" b="1" dirty="0">
                <a:latin typeface="Times New Roman" panose="02020603050405020304" pitchFamily="18" charset="0"/>
                <a:cs typeface="B Titr" panose="00000700000000000000" pitchFamily="2" charset="-78"/>
              </a:rPr>
              <a:t>SP6</a:t>
            </a:r>
            <a:r>
              <a:rPr lang="fa-IR" sz="2400" b="1" dirty="0">
                <a:latin typeface="Times New Roman" panose="02020603050405020304" pitchFamily="18" charset="0"/>
                <a:cs typeface="B Titr" panose="00000700000000000000" pitchFamily="2" charset="-78"/>
              </a:rPr>
              <a:t>، </a:t>
            </a:r>
            <a:r>
              <a:rPr lang="en-US" sz="2400" b="1" dirty="0">
                <a:effectLst/>
                <a:latin typeface="Times New Roman" panose="02020603050405020304" pitchFamily="18" charset="0"/>
                <a:ea typeface="Mitra" panose="00000400000000000000"/>
                <a:cs typeface="B Titr" panose="00000700000000000000" pitchFamily="2" charset="-78"/>
              </a:rPr>
              <a:t>M1</a:t>
            </a:r>
            <a:r>
              <a:rPr lang="fa-IR" sz="2400" b="1" dirty="0">
                <a:effectLst/>
                <a:latin typeface="Times New Roman" panose="02020603050405020304" pitchFamily="18" charset="0"/>
                <a:ea typeface="Mitra" panose="00000400000000000000"/>
                <a:cs typeface="B Titr" panose="00000700000000000000" pitchFamily="2" charset="-78"/>
              </a:rPr>
              <a:t>،</a:t>
            </a:r>
            <a:r>
              <a:rPr lang="en-US" sz="2400" b="1" dirty="0">
                <a:solidFill>
                  <a:srgbClr val="0070C0"/>
                </a:solidFill>
                <a:effectLst/>
                <a:latin typeface="Times New Roman" panose="02020603050405020304" pitchFamily="18" charset="0"/>
                <a:ea typeface="Mitra" panose="00000400000000000000"/>
                <a:cs typeface="B Titr" panose="00000700000000000000" pitchFamily="2" charset="-78"/>
              </a:rPr>
              <a:t>M2</a:t>
            </a:r>
            <a:endParaRPr lang="en-US" sz="2400" dirty="0"/>
          </a:p>
        </p:txBody>
      </p:sp>
      <p:pic>
        <p:nvPicPr>
          <p:cNvPr id="4" name="Picture 3">
            <a:extLst>
              <a:ext uri="{FF2B5EF4-FFF2-40B4-BE49-F238E27FC236}">
                <a16:creationId xmlns:a16="http://schemas.microsoft.com/office/drawing/2014/main" id="{84443E83-A15A-2D81-FCF4-27618970160C}"/>
              </a:ext>
            </a:extLst>
          </p:cNvPr>
          <p:cNvPicPr>
            <a:picLocks noChangeAspect="1"/>
          </p:cNvPicPr>
          <p:nvPr/>
        </p:nvPicPr>
        <p:blipFill>
          <a:blip r:embed="rId3"/>
          <a:stretch>
            <a:fillRect/>
          </a:stretch>
        </p:blipFill>
        <p:spPr>
          <a:xfrm>
            <a:off x="550241" y="1166544"/>
            <a:ext cx="8312405" cy="5248275"/>
          </a:xfrm>
          <a:prstGeom prst="rect">
            <a:avLst/>
          </a:prstGeom>
        </p:spPr>
      </p:pic>
    </p:spTree>
    <p:extLst>
      <p:ext uri="{BB962C8B-B14F-4D97-AF65-F5344CB8AC3E}">
        <p14:creationId xmlns:p14="http://schemas.microsoft.com/office/powerpoint/2010/main" val="2915727574"/>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453887" y="1370504"/>
            <a:ext cx="9564758" cy="3693319"/>
          </a:xfrm>
          <a:prstGeom prst="rect">
            <a:avLst/>
          </a:prstGeom>
          <a:noFill/>
        </p:spPr>
        <p:txBody>
          <a:bodyPr wrap="square">
            <a:spAutoFit/>
          </a:bodyPr>
          <a:lstStyle/>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 سازمان بهداشتی جهانی به منظور گردآوری داده های قابل مقایسه در خصوص مرگ و میر افراد ، دستورالعمل های بین المللی ارائه داده است. </a:t>
            </a:r>
          </a:p>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هدف این دستورالعمل‌ها بهینه‌سازی آمار مرگ‌ومیر از دیدگاه بهداشت عمومی است.</a:t>
            </a:r>
          </a:p>
          <a:p>
            <a:pPr marL="342900" indent="-342900" algn="r" rtl="1">
              <a:lnSpc>
                <a:spcPct val="200000"/>
              </a:lnSpc>
              <a:buFont typeface="Arial" panose="020B0604020202020204" pitchFamily="34" charset="0"/>
              <a:buChar char="•"/>
            </a:pPr>
            <a:r>
              <a:rPr lang="fa-IR" sz="2400" b="1" dirty="0">
                <a:solidFill>
                  <a:schemeClr val="tx1"/>
                </a:solidFill>
                <a:cs typeface="B Nazanin" panose="00000400000000000000" pitchFamily="2" charset="-78"/>
              </a:rPr>
              <a:t>مداخلات مؤثر بهداشت عمومی با شکستن زنجیره حوادثی که منجر به آسیب یا مرگ می‌شوند، از بروز آن‌ها جلوگیری می‌کنند.</a:t>
            </a:r>
          </a:p>
        </p:txBody>
      </p:sp>
      <p:sp>
        <p:nvSpPr>
          <p:cNvPr id="2" name="TextBox 1">
            <a:extLst>
              <a:ext uri="{FF2B5EF4-FFF2-40B4-BE49-F238E27FC236}">
                <a16:creationId xmlns:a16="http://schemas.microsoft.com/office/drawing/2014/main" id="{115E4922-BE9E-7837-C4A9-13F2CA4F5662}"/>
              </a:ext>
            </a:extLst>
          </p:cNvPr>
          <p:cNvSpPr txBox="1"/>
          <p:nvPr/>
        </p:nvSpPr>
        <p:spPr>
          <a:xfrm>
            <a:off x="685798" y="409769"/>
            <a:ext cx="7798908" cy="718466"/>
          </a:xfrm>
          <a:prstGeom prst="rect">
            <a:avLst/>
          </a:prstGeom>
          <a:noFill/>
        </p:spPr>
        <p:txBody>
          <a:bodyPr wrap="square">
            <a:spAutoFit/>
          </a:bodyPr>
          <a:lstStyle/>
          <a:p>
            <a:pPr marL="342900" indent="-342900" algn="l">
              <a:lnSpc>
                <a:spcPct val="200000"/>
              </a:lnSpc>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What is tabulated: Underlying cause of death</a:t>
            </a:r>
            <a:endParaRPr lang="fa-IR"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932925"/>
      </p:ext>
    </p:extLst>
  </p:cSld>
  <p:clrMapOvr>
    <a:masterClrMapping/>
  </p:clrMapOvr>
  <p:transition spd="slow">
    <p:cover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60</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942536" y="566501"/>
            <a:ext cx="8956840" cy="830997"/>
          </a:xfrm>
          <a:prstGeom prst="rect">
            <a:avLst/>
          </a:prstGeom>
          <a:noFill/>
        </p:spPr>
        <p:txBody>
          <a:bodyPr wrap="square">
            <a:spAutoFit/>
          </a:bodyPr>
          <a:lstStyle/>
          <a:p>
            <a:pPr algn="r" rtl="1"/>
            <a:r>
              <a:rPr lang="en-US" sz="2400" b="1" dirty="0">
                <a:solidFill>
                  <a:srgbClr val="FF0000"/>
                </a:solidFill>
                <a:latin typeface="Times New Roman" panose="02020603050405020304" pitchFamily="18" charset="0"/>
                <a:cs typeface="Times New Roman" panose="02020603050405020304" pitchFamily="18" charset="0"/>
              </a:rPr>
              <a:t>Step M4</a:t>
            </a:r>
            <a:r>
              <a:rPr lang="fa-IR" sz="2400" b="1" dirty="0">
                <a:solidFill>
                  <a:srgbClr val="FF0000"/>
                </a:solidFill>
                <a:latin typeface="Times New Roman" panose="02020603050405020304" pitchFamily="18" charset="0"/>
                <a:cs typeface="Times New Roman" panose="02020603050405020304" pitchFamily="18" charset="0"/>
              </a:rPr>
              <a:t> </a:t>
            </a:r>
            <a:r>
              <a:rPr lang="ar-SA" sz="2400" b="1" dirty="0">
                <a:solidFill>
                  <a:srgbClr val="FF0000"/>
                </a:solidFill>
                <a:cs typeface="B Lotus" panose="00000400000000000000" pitchFamily="2" charset="-78"/>
              </a:rPr>
              <a:t>: </a:t>
            </a:r>
            <a:r>
              <a:rPr lang="fa-IR" sz="2400" b="1" dirty="0">
                <a:effectLst/>
                <a:latin typeface="Times New Roman" panose="02020603050405020304" pitchFamily="18" charset="0"/>
                <a:ea typeface="Mitra" panose="00000400000000000000"/>
                <a:cs typeface="B Titr" panose="00000700000000000000" pitchFamily="2" charset="-78"/>
              </a:rPr>
              <a:t>دستورالعمل های مربوط به اقدامات پزشکی، مسمومیت‌ها، صدمه اصلی و مرگ مادری</a:t>
            </a:r>
            <a:endParaRPr lang="en-US" sz="2400" dirty="0"/>
          </a:p>
        </p:txBody>
      </p:sp>
      <p:pic>
        <p:nvPicPr>
          <p:cNvPr id="2" name="Picture 1">
            <a:extLst>
              <a:ext uri="{FF2B5EF4-FFF2-40B4-BE49-F238E27FC236}">
                <a16:creationId xmlns:a16="http://schemas.microsoft.com/office/drawing/2014/main" id="{430DAA27-C306-0DDD-4258-4F8885DAEE2E}"/>
              </a:ext>
            </a:extLst>
          </p:cNvPr>
          <p:cNvPicPr>
            <a:picLocks noChangeAspect="1"/>
          </p:cNvPicPr>
          <p:nvPr/>
        </p:nvPicPr>
        <p:blipFill>
          <a:blip r:embed="rId3"/>
          <a:stretch>
            <a:fillRect/>
          </a:stretch>
        </p:blipFill>
        <p:spPr>
          <a:xfrm>
            <a:off x="318052" y="1566314"/>
            <a:ext cx="8488323" cy="4588927"/>
          </a:xfrm>
          <a:prstGeom prst="rect">
            <a:avLst/>
          </a:prstGeom>
        </p:spPr>
      </p:pic>
    </p:spTree>
    <p:extLst>
      <p:ext uri="{BB962C8B-B14F-4D97-AF65-F5344CB8AC3E}">
        <p14:creationId xmlns:p14="http://schemas.microsoft.com/office/powerpoint/2010/main" val="1798544560"/>
      </p:ext>
    </p:extLst>
  </p:cSld>
  <p:clrMapOvr>
    <a:masterClrMapping/>
  </p:clrMapOvr>
  <p:transition spd="slow">
    <p:cover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61</a:t>
              </a:r>
              <a:endParaRPr lang="en-US" sz="1600" dirty="0">
                <a:cs typeface="B Titr" panose="00000700000000000000" pitchFamily="2" charset="-78"/>
              </a:endParaRPr>
            </a:p>
          </p:txBody>
        </p:sp>
      </p:grpSp>
      <p:pic>
        <p:nvPicPr>
          <p:cNvPr id="2" name="Content Placeholder 7">
            <a:extLst>
              <a:ext uri="{FF2B5EF4-FFF2-40B4-BE49-F238E27FC236}">
                <a16:creationId xmlns:a16="http://schemas.microsoft.com/office/drawing/2014/main" id="{AD3ED9D7-1679-7CA0-0D82-702172A56511}"/>
              </a:ext>
            </a:extLst>
          </p:cNvPr>
          <p:cNvPicPr>
            <a:picLocks noChangeAspect="1"/>
          </p:cNvPicPr>
          <p:nvPr/>
        </p:nvPicPr>
        <p:blipFill rotWithShape="1">
          <a:blip r:embed="rId3"/>
          <a:srcRect t="6209"/>
          <a:stretch/>
        </p:blipFill>
        <p:spPr>
          <a:xfrm>
            <a:off x="496091" y="577545"/>
            <a:ext cx="8774349" cy="5731044"/>
          </a:xfrm>
          <a:prstGeom prst="rect">
            <a:avLst/>
          </a:prstGeom>
        </p:spPr>
      </p:pic>
    </p:spTree>
    <p:extLst>
      <p:ext uri="{BB962C8B-B14F-4D97-AF65-F5344CB8AC3E}">
        <p14:creationId xmlns:p14="http://schemas.microsoft.com/office/powerpoint/2010/main" val="525469235"/>
      </p:ext>
    </p:extLst>
  </p:cSld>
  <p:clrMapOvr>
    <a:masterClrMapping/>
  </p:clrMapOvr>
  <p:transition spd="slow">
    <p:cover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62</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8377" y="1987338"/>
            <a:ext cx="8857675" cy="1995739"/>
          </a:xfrm>
          <a:prstGeom prst="rect">
            <a:avLst/>
          </a:prstGeom>
          <a:noFill/>
        </p:spPr>
        <p:txBody>
          <a:bodyPr wrap="square">
            <a:spAutoFit/>
          </a:bodyPr>
          <a:lstStyle/>
          <a:p>
            <a:pPr algn="ctr" rtl="1"/>
            <a:r>
              <a:rPr lang="fa-IR" sz="2800" b="1" dirty="0">
                <a:solidFill>
                  <a:srgbClr val="002060"/>
                </a:solidFill>
                <a:latin typeface="Times New Roman" panose="02020603050405020304" pitchFamily="18" charset="0"/>
                <a:cs typeface="Times New Roman" panose="02020603050405020304" pitchFamily="18" charset="0"/>
              </a:rPr>
              <a:t>بر اساس کدگذاری بر اساس </a:t>
            </a:r>
            <a:r>
              <a:rPr lang="en-US" sz="2800" b="1" dirty="0">
                <a:solidFill>
                  <a:srgbClr val="002060"/>
                </a:solidFill>
                <a:latin typeface="Times New Roman" panose="02020603050405020304" pitchFamily="18" charset="0"/>
                <a:cs typeface="Times New Roman" panose="02020603050405020304" pitchFamily="18" charset="0"/>
              </a:rPr>
              <a:t>ICD-11</a:t>
            </a:r>
          </a:p>
          <a:p>
            <a:pPr algn="r" rtl="1"/>
            <a:endParaRPr lang="en-US" sz="2800" b="1" dirty="0">
              <a:solidFill>
                <a:srgbClr val="FF0000"/>
              </a:solidFill>
              <a:latin typeface="Times New Roman" panose="02020603050405020304" pitchFamily="18" charset="0"/>
              <a:cs typeface="Times New Roman" panose="02020603050405020304" pitchFamily="18" charset="0"/>
            </a:endParaRPr>
          </a:p>
          <a:p>
            <a:pPr algn="r" rtl="1">
              <a:lnSpc>
                <a:spcPct val="150000"/>
              </a:lnSpc>
            </a:pPr>
            <a:r>
              <a:rPr lang="fa-IR" sz="2400" b="1" dirty="0">
                <a:latin typeface="Times New Roman" panose="02020603050405020304" pitchFamily="18" charset="0"/>
                <a:cs typeface="Times New Roman" panose="02020603050405020304" pitchFamily="18" charset="0"/>
              </a:rPr>
              <a:t>هنگام ایجاد خوشه در مرحله </a:t>
            </a:r>
            <a:r>
              <a:rPr lang="en-US" sz="2400" b="1" dirty="0">
                <a:latin typeface="Times New Roman" panose="02020603050405020304" pitchFamily="18" charset="0"/>
                <a:cs typeface="Times New Roman" panose="02020603050405020304" pitchFamily="18" charset="0"/>
              </a:rPr>
              <a:t>M4، </a:t>
            </a:r>
            <a:r>
              <a:rPr lang="fa-IR" sz="2400" b="1" dirty="0">
                <a:latin typeface="Times New Roman" panose="02020603050405020304" pitchFamily="18" charset="0"/>
                <a:cs typeface="Times New Roman" panose="02020603050405020304" pitchFamily="18" charset="0"/>
              </a:rPr>
              <a:t>همیشه کد مربوط به علت اصلی مرگ را در ابتدای خوشه قرار دهید.</a:t>
            </a:r>
          </a:p>
        </p:txBody>
      </p:sp>
      <p:sp>
        <p:nvSpPr>
          <p:cNvPr id="2" name="Google Shape;1069;p54">
            <a:extLst>
              <a:ext uri="{FF2B5EF4-FFF2-40B4-BE49-F238E27FC236}">
                <a16:creationId xmlns:a16="http://schemas.microsoft.com/office/drawing/2014/main" id="{AFD3A1A1-E6C9-33FC-2E8B-9671A5D370D7}"/>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70;p54">
            <a:extLst>
              <a:ext uri="{FF2B5EF4-FFF2-40B4-BE49-F238E27FC236}">
                <a16:creationId xmlns:a16="http://schemas.microsoft.com/office/drawing/2014/main" id="{E16CDC7B-075D-ABFC-AE72-AC0C92A0059D}"/>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9;p54">
            <a:extLst>
              <a:ext uri="{FF2B5EF4-FFF2-40B4-BE49-F238E27FC236}">
                <a16:creationId xmlns:a16="http://schemas.microsoft.com/office/drawing/2014/main" id="{BA4E73D3-E5ED-AFC3-E05C-0A2278B71BF2}"/>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0;p54">
            <a:extLst>
              <a:ext uri="{FF2B5EF4-FFF2-40B4-BE49-F238E27FC236}">
                <a16:creationId xmlns:a16="http://schemas.microsoft.com/office/drawing/2014/main" id="{246E95C9-4FD7-53D8-06B9-DAFAA2D9889D}"/>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83406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63</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453887" y="612794"/>
            <a:ext cx="9585345" cy="1384995"/>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Coding instructions for mortality: multiple cause coding and other specific instructions</a:t>
            </a:r>
            <a:br>
              <a:rPr lang="en-US" sz="2800" b="1" dirty="0">
                <a:solidFill>
                  <a:srgbClr val="4D096B"/>
                </a:solidFill>
                <a:latin typeface="Times New Roman" panose="02020603050405020304" pitchFamily="18" charset="0"/>
                <a:cs typeface="Times New Roman" panose="02020603050405020304" pitchFamily="18" charset="0"/>
              </a:rPr>
            </a:br>
            <a:endParaRPr lang="en-US" sz="2800" dirty="0">
              <a:solidFill>
                <a:srgbClr val="4D096B"/>
              </a:solidFill>
            </a:endParaRPr>
          </a:p>
        </p:txBody>
      </p:sp>
      <p:sp>
        <p:nvSpPr>
          <p:cNvPr id="10" name="TextBox 9">
            <a:extLst>
              <a:ext uri="{FF2B5EF4-FFF2-40B4-BE49-F238E27FC236}">
                <a16:creationId xmlns:a16="http://schemas.microsoft.com/office/drawing/2014/main" id="{7B4E37D5-5829-6B6C-E49E-9740228C9FB6}"/>
              </a:ext>
            </a:extLst>
          </p:cNvPr>
          <p:cNvSpPr txBox="1"/>
          <p:nvPr/>
        </p:nvSpPr>
        <p:spPr>
          <a:xfrm>
            <a:off x="705116" y="1767056"/>
            <a:ext cx="9320998" cy="4478149"/>
          </a:xfrm>
          <a:prstGeom prst="rect">
            <a:avLst/>
          </a:prstGeom>
          <a:noFill/>
        </p:spPr>
        <p:txBody>
          <a:bodyPr wrap="square">
            <a:spAutoFit/>
          </a:bodyPr>
          <a:lstStyle/>
          <a:p>
            <a:pPr marL="342900" indent="-342900" algn="just" rtl="1">
              <a:lnSpc>
                <a:spcPct val="150000"/>
              </a:lnSpc>
              <a:buFont typeface="Arial" panose="020B0604020202020204" pitchFamily="34" charset="0"/>
              <a:buChar char="•"/>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تمام وضعیت ها در گواهی فوت باید ابتدا کدگذاری شود و سپس بر اساس دستورالعمل ها مرتبط؛ علت زمینه ای مرگ انتخاب شود. </a:t>
            </a:r>
          </a:p>
          <a:p>
            <a:pPr marL="342900" indent="-342900" algn="just" rtl="1">
              <a:lnSpc>
                <a:spcPct val="150000"/>
              </a:lnSpc>
              <a:buFont typeface="Arial" panose="020B0604020202020204" pitchFamily="34" charset="0"/>
              <a:buChar char="•"/>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هر کد باید در قسمتی که تشخیص در آنجا ثبت شده است ذکر شود.</a:t>
            </a:r>
          </a:p>
          <a:p>
            <a:pPr marL="342900" indent="-342900" algn="just" rtl="1">
              <a:lnSpc>
                <a:spcPct val="150000"/>
              </a:lnSpc>
              <a:buFont typeface="Arial" panose="020B0604020202020204" pitchFamily="34" charset="0"/>
              <a:buChar char="•"/>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کدهای مربوط به وضعیت های شایع و یا علائم بیماری و یا وضعیت هایی که اطلاعات کمی در اختیار ما قرار می دهند نباید نادیده گرفته شوند.</a:t>
            </a:r>
          </a:p>
          <a:p>
            <a:pPr marL="342900" indent="-342900" algn="just" rtl="1">
              <a:lnSpc>
                <a:spcPct val="150000"/>
              </a:lnSpc>
              <a:buFont typeface="Arial" panose="020B0604020202020204" pitchFamily="34" charset="0"/>
              <a:buChar char="•"/>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در کدگذاری مرگ و میر توصیه می شود ساختار رشته کد برای حفظ کدهای</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ارائه‌شده در یک گواهی فوت باید از ساختار استفاده شده برای کدگذاری خوشه‌ای در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متمایز باشد. </a:t>
            </a:r>
          </a:p>
        </p:txBody>
      </p:sp>
    </p:spTree>
    <p:extLst>
      <p:ext uri="{BB962C8B-B14F-4D97-AF65-F5344CB8AC3E}">
        <p14:creationId xmlns:p14="http://schemas.microsoft.com/office/powerpoint/2010/main" val="734996936"/>
      </p:ext>
    </p:extLst>
  </p:cSld>
  <p:clrMapOvr>
    <a:masterClrMapping/>
  </p:clrMapOvr>
  <p:transition spd="slow">
    <p:cover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64</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639415" y="571488"/>
            <a:ext cx="7510669" cy="523220"/>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Digital tools for the cause of death</a:t>
            </a:r>
            <a:endParaRPr lang="en-US" sz="2800" dirty="0">
              <a:solidFill>
                <a:srgbClr val="4D096B"/>
              </a:solidFill>
            </a:endParaRPr>
          </a:p>
        </p:txBody>
      </p:sp>
      <p:sp>
        <p:nvSpPr>
          <p:cNvPr id="10" name="TextBox 9">
            <a:extLst>
              <a:ext uri="{FF2B5EF4-FFF2-40B4-BE49-F238E27FC236}">
                <a16:creationId xmlns:a16="http://schemas.microsoft.com/office/drawing/2014/main" id="{7B4E37D5-5829-6B6C-E49E-9740228C9FB6}"/>
              </a:ext>
            </a:extLst>
          </p:cNvPr>
          <p:cNvSpPr txBox="1"/>
          <p:nvPr/>
        </p:nvSpPr>
        <p:spPr>
          <a:xfrm>
            <a:off x="318052" y="1309419"/>
            <a:ext cx="9320998" cy="4478149"/>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نرم‌افزار کدگذاری برای مرگ و میر شامل برنامه‌هایی است که در کدگذاری، انتخاب علت زمینه ای مرگ و ارزیابی کیفیت کدگذاری یا کیفیت داده‌ها در سطح جمعیت کمک می‌کنند.</a:t>
            </a:r>
          </a:p>
          <a:p>
            <a:pPr marL="342900" indent="-342900" algn="r" rtl="1">
              <a:lnSpc>
                <a:spcPct val="150000"/>
              </a:lnSpc>
              <a:buFont typeface="Arial" panose="020B0604020202020204" pitchFamily="34" charset="0"/>
              <a:buChar char="•"/>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نرم‌افزار انتخاب علت مرگ یکپارچه با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WHO Digital Open Rule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به انتخاب علت زمینه ای مرگ کمک می‌کند.</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این نرم‌افزار می‌تواند به صورت آنلاین و آفلاین استفاده شود.</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قوانین مرگ و میر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به فرمت دیجیتال برای پردازش توسط این نرم‌افزار تبدیل شده‌اند.</a:t>
            </a:r>
          </a:p>
        </p:txBody>
      </p:sp>
    </p:spTree>
    <p:extLst>
      <p:ext uri="{BB962C8B-B14F-4D97-AF65-F5344CB8AC3E}">
        <p14:creationId xmlns:p14="http://schemas.microsoft.com/office/powerpoint/2010/main" val="1257216247"/>
      </p:ext>
    </p:extLst>
  </p:cSld>
  <p:clrMapOvr>
    <a:masterClrMapping/>
  </p:clrMapOvr>
  <p:transition spd="slow">
    <p:cover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65</a:t>
              </a:r>
              <a:endParaRPr lang="en-US" sz="1600" dirty="0">
                <a:cs typeface="B Titr" panose="00000700000000000000" pitchFamily="2" charset="-78"/>
              </a:endParaRPr>
            </a:p>
          </p:txBody>
        </p:sp>
      </p:grpSp>
      <p:pic>
        <p:nvPicPr>
          <p:cNvPr id="2" name="Picture 1">
            <a:extLst>
              <a:ext uri="{FF2B5EF4-FFF2-40B4-BE49-F238E27FC236}">
                <a16:creationId xmlns:a16="http://schemas.microsoft.com/office/drawing/2014/main" id="{1EBB17C4-DCBA-8E09-8879-4C6D9D213B3B}"/>
              </a:ext>
            </a:extLst>
          </p:cNvPr>
          <p:cNvPicPr>
            <a:picLocks noChangeAspect="1"/>
          </p:cNvPicPr>
          <p:nvPr/>
        </p:nvPicPr>
        <p:blipFill>
          <a:blip r:embed="rId3"/>
          <a:stretch>
            <a:fillRect/>
          </a:stretch>
        </p:blipFill>
        <p:spPr>
          <a:xfrm>
            <a:off x="355410" y="332937"/>
            <a:ext cx="11504467" cy="6201422"/>
          </a:xfrm>
          <a:prstGeom prst="rect">
            <a:avLst/>
          </a:prstGeom>
        </p:spPr>
      </p:pic>
    </p:spTree>
    <p:extLst>
      <p:ext uri="{BB962C8B-B14F-4D97-AF65-F5344CB8AC3E}">
        <p14:creationId xmlns:p14="http://schemas.microsoft.com/office/powerpoint/2010/main" val="3486377417"/>
      </p:ext>
    </p:extLst>
  </p:cSld>
  <p:clrMapOvr>
    <a:masterClrMapping/>
  </p:clrMapOvr>
  <p:transition spd="slow">
    <p:cover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66</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7" y="4335647"/>
            <a:ext cx="7510669" cy="1687963"/>
          </a:xfrm>
          <a:prstGeom prst="rect">
            <a:avLst/>
          </a:prstGeom>
          <a:noFill/>
        </p:spPr>
        <p:txBody>
          <a:bodyPr wrap="square">
            <a:spAutoFit/>
          </a:bodyPr>
          <a:lstStyle/>
          <a:p>
            <a:pPr algn="r" rtl="1">
              <a:lnSpc>
                <a:spcPct val="150000"/>
              </a:lnSpc>
            </a:pPr>
            <a:r>
              <a:rPr lang="fa-IR" sz="2400" b="1" dirty="0">
                <a:latin typeface="Times New Roman" panose="02020603050405020304" pitchFamily="18" charset="0"/>
                <a:cs typeface="B Nazanin" panose="00000400000000000000" pitchFamily="2" charset="-78"/>
              </a:rPr>
              <a:t>ابزارهای دیجیتال از این سایت در دسترس هستند.</a:t>
            </a:r>
            <a:br>
              <a:rPr lang="fa-IR" sz="2400" b="1" dirty="0">
                <a:latin typeface="Times New Roman" panose="02020603050405020304" pitchFamily="18" charset="0"/>
                <a:cs typeface="B Nazanin" panose="00000400000000000000" pitchFamily="2" charset="-78"/>
              </a:rPr>
            </a:br>
            <a:r>
              <a:rPr lang="en-US" sz="2400" b="1" dirty="0">
                <a:latin typeface="Times New Roman" panose="02020603050405020304" pitchFamily="18" charset="0"/>
                <a:cs typeface="B Nazanin" panose="00000400000000000000" pitchFamily="2" charset="-78"/>
              </a:rPr>
              <a:t>https://www.who.int/standards/classifications/classification-of-diseases/cause-of-death</a:t>
            </a:r>
          </a:p>
        </p:txBody>
      </p:sp>
      <p:sp>
        <p:nvSpPr>
          <p:cNvPr id="10" name="TextBox 9">
            <a:extLst>
              <a:ext uri="{FF2B5EF4-FFF2-40B4-BE49-F238E27FC236}">
                <a16:creationId xmlns:a16="http://schemas.microsoft.com/office/drawing/2014/main" id="{7B4E37D5-5829-6B6C-E49E-9740228C9FB6}"/>
              </a:ext>
            </a:extLst>
          </p:cNvPr>
          <p:cNvSpPr txBox="1"/>
          <p:nvPr/>
        </p:nvSpPr>
        <p:spPr>
          <a:xfrm>
            <a:off x="578378" y="935230"/>
            <a:ext cx="9320998" cy="3370153"/>
          </a:xfrm>
          <a:prstGeom prst="rect">
            <a:avLst/>
          </a:prstGeom>
          <a:noFill/>
        </p:spPr>
        <p:txBody>
          <a:bodyPr wrap="square">
            <a:spAutoFit/>
          </a:bodyPr>
          <a:lstStyle/>
          <a:p>
            <a:pPr algn="just"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به عنوان بخشی از راه‌حل جامع</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برای گزارش‌دهی مرگ‌ومیر، سازمان جهانی بهداشت</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(WHO)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یک مجموعه ابزار دیجیتال برای تعیین علت مرگ توسعه داده است که شامل برنامه‌هایی است که در کدگذاری، انتخاب یک علت اصلی مرگ و ارزیابی کیفیت کدگذاری یا داده‌ها کمک می‌کنند. این ابزارهای دیجیتال طراحی شده‌اند تا دقت و کارایی در گزارش‌دهی مرگ‌ومیر را افزایش دهند و اطلاعات علت مرگ استاندارد و قابل‌اعتمادی را تضمین کنند.</a:t>
            </a:r>
          </a:p>
        </p:txBody>
      </p:sp>
      <p:sp>
        <p:nvSpPr>
          <p:cNvPr id="2" name="Google Shape;1069;p54">
            <a:extLst>
              <a:ext uri="{FF2B5EF4-FFF2-40B4-BE49-F238E27FC236}">
                <a16:creationId xmlns:a16="http://schemas.microsoft.com/office/drawing/2014/main" id="{64FA6194-D4B0-DDC4-3069-59EBC467C655}"/>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70;p54">
            <a:extLst>
              <a:ext uri="{FF2B5EF4-FFF2-40B4-BE49-F238E27FC236}">
                <a16:creationId xmlns:a16="http://schemas.microsoft.com/office/drawing/2014/main" id="{2FC31DD5-BE56-A190-13B4-814085BDE1AC}"/>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2CC11A04-C359-EB18-23FB-5D98B6DBE3D9}"/>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E2243AD9-4F5A-8D1C-AC8D-230F3A1276BA}"/>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175056"/>
      </p:ext>
    </p:extLst>
  </p:cSld>
  <p:clrMapOvr>
    <a:masterClrMapping/>
  </p:clrMapOvr>
  <p:transition spd="slow">
    <p:cover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67</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453887" y="617655"/>
            <a:ext cx="9224916" cy="954107"/>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electronic Medical Certificate of Cause of Death (EMCCD)</a:t>
            </a:r>
          </a:p>
        </p:txBody>
      </p:sp>
      <p:sp>
        <p:nvSpPr>
          <p:cNvPr id="10" name="TextBox 9">
            <a:extLst>
              <a:ext uri="{FF2B5EF4-FFF2-40B4-BE49-F238E27FC236}">
                <a16:creationId xmlns:a16="http://schemas.microsoft.com/office/drawing/2014/main" id="{7B4E37D5-5829-6B6C-E49E-9740228C9FB6}"/>
              </a:ext>
            </a:extLst>
          </p:cNvPr>
          <p:cNvSpPr txBox="1"/>
          <p:nvPr/>
        </p:nvSpPr>
        <p:spPr>
          <a:xfrm>
            <a:off x="810038" y="1763477"/>
            <a:ext cx="9320998" cy="3924151"/>
          </a:xfrm>
          <a:prstGeom prst="rect">
            <a:avLst/>
          </a:prstGeom>
          <a:noFill/>
        </p:spPr>
        <p:txBody>
          <a:bodyPr wrap="square">
            <a:spAutoFit/>
          </a:bodyPr>
          <a:lstStyle/>
          <a:p>
            <a:pPr algn="just"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گواهی پزشکی علت مرگ مبنای جمع‌آوری اطلاعات درباره علل مرگ است. این فرم برای جمع‌آوری تمام جنبه‌های مرتبط با تعیین علت مرگ طراحی شده و مستقل از نسخه‌های مختلف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است. علاوه بر قالب فرم کاغذی در بخش 3.14، مشخصات فنی برای یک فرم دیجیتال نیز در دسترس قرار گرفته است. این مشخصات به منظور استانداردسازی ورودی‌ها مطابق با فرم استاندارد تهیه شده و شامل یک فرهنگ‌ لغت داده‌ها برای نام‌های فیلد و رمزگذاری محتوا است که امکان پردازش محتوا با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API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برای کدگذاری و همچنین با نرم‌افزارهای انتخاب علت اصلی مرگ را فراهم می‌کند.</a:t>
            </a:r>
          </a:p>
        </p:txBody>
      </p:sp>
    </p:spTree>
    <p:extLst>
      <p:ext uri="{BB962C8B-B14F-4D97-AF65-F5344CB8AC3E}">
        <p14:creationId xmlns:p14="http://schemas.microsoft.com/office/powerpoint/2010/main" val="96295963"/>
      </p:ext>
    </p:extLst>
  </p:cSld>
  <p:clrMapOvr>
    <a:masterClrMapping/>
  </p:clrMapOvr>
  <p:transition spd="slow">
    <p:cover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68</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8377" y="543438"/>
            <a:ext cx="7510669" cy="523220"/>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ICD-11 Browser and coding tool</a:t>
            </a:r>
          </a:p>
        </p:txBody>
      </p:sp>
      <p:sp>
        <p:nvSpPr>
          <p:cNvPr id="10" name="TextBox 9">
            <a:extLst>
              <a:ext uri="{FF2B5EF4-FFF2-40B4-BE49-F238E27FC236}">
                <a16:creationId xmlns:a16="http://schemas.microsoft.com/office/drawing/2014/main" id="{7B4E37D5-5829-6B6C-E49E-9740228C9FB6}"/>
              </a:ext>
            </a:extLst>
          </p:cNvPr>
          <p:cNvSpPr txBox="1"/>
          <p:nvPr/>
        </p:nvSpPr>
        <p:spPr>
          <a:xfrm>
            <a:off x="810038" y="1330430"/>
            <a:ext cx="9320998" cy="2262158"/>
          </a:xfrm>
          <a:prstGeom prst="rect">
            <a:avLst/>
          </a:prstGeom>
          <a:noFill/>
        </p:spPr>
        <p:txBody>
          <a:bodyPr wrap="square">
            <a:spAutoFit/>
          </a:bodyPr>
          <a:lstStyle/>
          <a:p>
            <a:pPr algn="just" rtl="1">
              <a:lnSpc>
                <a:spcPct val="150000"/>
              </a:lnSpc>
            </a:pP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یک مرورگر به نام "مرورگر آبی" برای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و یک ابزار هوشمند کدگذاری را در زبان‌های مختلف ارائه می‌دهد. این ابزارها از صفحه اصلی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قابل دسترسی هستند و به کاربران امکان می‌دهند تا برای تشخیص‌ها، اصطلاحات نمایه، مفاهیم، آناتومی، مترادف‌ها یا هر عنصر دیگری در محتوای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جستجو کنند.</a:t>
            </a:r>
          </a:p>
        </p:txBody>
      </p:sp>
      <p:sp>
        <p:nvSpPr>
          <p:cNvPr id="2" name="Google Shape;1069;p54">
            <a:extLst>
              <a:ext uri="{FF2B5EF4-FFF2-40B4-BE49-F238E27FC236}">
                <a16:creationId xmlns:a16="http://schemas.microsoft.com/office/drawing/2014/main" id="{BD812ECF-9A17-9661-2AFA-7DBB8AEE8CC6}"/>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70;p54">
            <a:extLst>
              <a:ext uri="{FF2B5EF4-FFF2-40B4-BE49-F238E27FC236}">
                <a16:creationId xmlns:a16="http://schemas.microsoft.com/office/drawing/2014/main" id="{52E1CB01-A724-4159-FCED-CF277AF6BA7A}"/>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64AA7183-4F0A-B324-661A-85865CCAF993}"/>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E161AFF2-B245-7846-EBE7-894986C6F218}"/>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945750"/>
      </p:ext>
    </p:extLst>
  </p:cSld>
  <p:clrMapOvr>
    <a:masterClrMapping/>
  </p:clrMapOvr>
  <p:transition spd="slow">
    <p:cover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69</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8376" y="510231"/>
            <a:ext cx="8779441" cy="954107"/>
          </a:xfrm>
          <a:prstGeom prst="rect">
            <a:avLst/>
          </a:prstGeom>
          <a:noFill/>
        </p:spPr>
        <p:txBody>
          <a:bodyPr wrap="square">
            <a:spAutoFit/>
          </a:bodyPr>
          <a:lstStyle/>
          <a:p>
            <a:pPr marL="457200" indent="-457200" algn="l">
              <a:buFont typeface="Arial" panose="020B0604020202020204" pitchFamily="34" charset="0"/>
              <a:buChar char="•"/>
            </a:pPr>
            <a:r>
              <a:rPr lang="en-US" sz="2800" b="1" dirty="0" err="1">
                <a:solidFill>
                  <a:srgbClr val="4D096B"/>
                </a:solidFill>
                <a:latin typeface="Times New Roman" panose="02020603050405020304" pitchFamily="18" charset="0"/>
                <a:cs typeface="Times New Roman" panose="02020603050405020304" pitchFamily="18" charset="0"/>
              </a:rPr>
              <a:t>Analysing</a:t>
            </a:r>
            <a:r>
              <a:rPr lang="en-US" sz="2800" b="1" dirty="0">
                <a:solidFill>
                  <a:srgbClr val="4D096B"/>
                </a:solidFill>
                <a:latin typeface="Times New Roman" panose="02020603050405020304" pitchFamily="18" charset="0"/>
                <a:cs typeface="Times New Roman" panose="02020603050405020304" pitchFamily="18" charset="0"/>
              </a:rPr>
              <a:t> Mortality and Causes of Death 3 (ANACOD-3)</a:t>
            </a:r>
            <a:endParaRPr lang="en-US" sz="2800" dirty="0">
              <a:solidFill>
                <a:srgbClr val="4D096B"/>
              </a:solidFill>
            </a:endParaRPr>
          </a:p>
        </p:txBody>
      </p:sp>
      <p:sp>
        <p:nvSpPr>
          <p:cNvPr id="10" name="TextBox 9">
            <a:extLst>
              <a:ext uri="{FF2B5EF4-FFF2-40B4-BE49-F238E27FC236}">
                <a16:creationId xmlns:a16="http://schemas.microsoft.com/office/drawing/2014/main" id="{7B4E37D5-5829-6B6C-E49E-9740228C9FB6}"/>
              </a:ext>
            </a:extLst>
          </p:cNvPr>
          <p:cNvSpPr txBox="1"/>
          <p:nvPr/>
        </p:nvSpPr>
        <p:spPr>
          <a:xfrm>
            <a:off x="507222" y="1450270"/>
            <a:ext cx="9320998" cy="5032147"/>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این نرم‌افزار تحلیلی جامع و سیستماتیک از داده‌های مرگ و میر و علت مرگ انجام می‌دهد.</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ANACoD3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داده‌های را تحلیل می‌کند تا به شناسایی مشکلات بالقوه عدالت در سلامت یا الگوهای شیوع بیماری کمک کند؛ همچنین داده‌ها را در چندین دوره زمانی برای تحلیل روند بررسی می‌کند و امکان تحلیل داده‌های کدگذاری‌شده  علت مرگ در فرمت‌های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ICD-10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و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را فراهم می‌کند. </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این نرم‌افزار به چندین زبان در دسترس است. </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برای دریافت کمک در استفاده از این ابزار، لطفاً ایمیلی به آدرس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mortality@who.int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ارسال کنید.</a:t>
            </a:r>
          </a:p>
        </p:txBody>
      </p:sp>
    </p:spTree>
    <p:extLst>
      <p:ext uri="{BB962C8B-B14F-4D97-AF65-F5344CB8AC3E}">
        <p14:creationId xmlns:p14="http://schemas.microsoft.com/office/powerpoint/2010/main" val="451341856"/>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674206" y="1961771"/>
            <a:ext cx="9727097" cy="4535857"/>
          </a:xfrm>
          <a:prstGeom prst="rect">
            <a:avLst/>
          </a:prstGeom>
          <a:noFill/>
        </p:spPr>
        <p:txBody>
          <a:bodyPr wrap="square">
            <a:spAutoFit/>
          </a:bodyPr>
          <a:lstStyle/>
          <a:p>
            <a:pPr marL="342900" indent="-342900" algn="just" rtl="1">
              <a:lnSpc>
                <a:spcPct val="200000"/>
              </a:lnSpc>
              <a:buFont typeface="Arial" panose="020B0604020202020204" pitchFamily="34" charset="0"/>
              <a:buChar char="•"/>
            </a:pPr>
            <a:r>
              <a:rPr lang="fa-IR" sz="2100" b="1" dirty="0">
                <a:solidFill>
                  <a:schemeClr val="tx1"/>
                </a:solidFill>
                <a:cs typeface="B Nazanin" panose="00000400000000000000" pitchFamily="2" charset="-78"/>
              </a:rPr>
              <a:t>دستورالعمل‌های بین‌المللی کدگذاری مرگ‌ومیر فرض می‌کنند که داده‌ها با استفاده از گواهی فوتی جمع‌آوری شده‌اند که مطابق با فرم بین‌المللی گواهی پزشکی علت مرگ، به توصیه سازمان بهداشت جهانی  </a:t>
            </a:r>
            <a:r>
              <a:rPr lang="en-US" sz="2100" b="1" dirty="0">
                <a:solidFill>
                  <a:schemeClr val="tx1"/>
                </a:solidFill>
                <a:cs typeface="B Nazanin" panose="00000400000000000000" pitchFamily="2" charset="-78"/>
              </a:rPr>
              <a:t>WHO</a:t>
            </a:r>
            <a:r>
              <a:rPr lang="fa-IR" sz="2100" b="1" dirty="0">
                <a:solidFill>
                  <a:schemeClr val="tx1"/>
                </a:solidFill>
                <a:cs typeface="B Nazanin" panose="00000400000000000000" pitchFamily="2" charset="-78"/>
              </a:rPr>
              <a:t>است. بخش </a:t>
            </a:r>
            <a:r>
              <a:rPr lang="en-US" sz="2100" b="1" dirty="0">
                <a:solidFill>
                  <a:schemeClr val="tx1"/>
                </a:solidFill>
                <a:cs typeface="B Nazanin" panose="00000400000000000000" pitchFamily="2" charset="-78"/>
              </a:rPr>
              <a:t>A، </a:t>
            </a:r>
            <a:r>
              <a:rPr lang="fa-IR" sz="2100" b="1" dirty="0">
                <a:solidFill>
                  <a:schemeClr val="tx1"/>
                </a:solidFill>
                <a:cs typeface="B Nazanin" panose="00000400000000000000" pitchFamily="2" charset="-78"/>
              </a:rPr>
              <a:t>که قسمت پزشکی فرم بین‌المللی است، به دو بخش تقسیم می‌شود: بخش 1 برای بیماری‌هایی است که با زنجیره‌ای از رویدادها به طور مستقیم منجر به مرگ شده است، و بخش 2 برای شرایط مهم دیگری است که به مرگ کمک کرده‌اند.</a:t>
            </a:r>
          </a:p>
          <a:p>
            <a:pPr marL="342900" indent="-342900" algn="just" rtl="1">
              <a:lnSpc>
                <a:spcPct val="200000"/>
              </a:lnSpc>
              <a:buFont typeface="Arial" panose="020B0604020202020204" pitchFamily="34" charset="0"/>
              <a:buChar char="•"/>
            </a:pPr>
            <a:r>
              <a:rPr lang="fa-IR" sz="2100" b="1" dirty="0">
                <a:solidFill>
                  <a:schemeClr val="tx1"/>
                </a:solidFill>
                <a:cs typeface="B Nazanin" panose="00000400000000000000" pitchFamily="2" charset="-78"/>
              </a:rPr>
              <a:t>صادرکننده گواهی باید از قضاوت بالینی خود در تکمیل گواهی پزشکی علت مرگ و تعیین علت زمینه ای مرگ استفاده کند. </a:t>
            </a:r>
          </a:p>
        </p:txBody>
      </p:sp>
      <p:sp>
        <p:nvSpPr>
          <p:cNvPr id="2" name="TextBox 1">
            <a:extLst>
              <a:ext uri="{FF2B5EF4-FFF2-40B4-BE49-F238E27FC236}">
                <a16:creationId xmlns:a16="http://schemas.microsoft.com/office/drawing/2014/main" id="{115E4922-BE9E-7837-C4A9-13F2CA4F5662}"/>
              </a:ext>
            </a:extLst>
          </p:cNvPr>
          <p:cNvSpPr txBox="1"/>
          <p:nvPr/>
        </p:nvSpPr>
        <p:spPr>
          <a:xfrm>
            <a:off x="453887" y="504641"/>
            <a:ext cx="10167736" cy="1457130"/>
          </a:xfrm>
          <a:prstGeom prst="rect">
            <a:avLst/>
          </a:prstGeom>
          <a:noFill/>
        </p:spPr>
        <p:txBody>
          <a:bodyPr wrap="square">
            <a:spAutoFit/>
          </a:bodyPr>
          <a:lstStyle/>
          <a:p>
            <a:pPr marL="342900" indent="-342900" algn="l">
              <a:lnSpc>
                <a:spcPct val="200000"/>
              </a:lnSpc>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Data source: The international form of Medical Certificate of Cause of Death (MCCD)</a:t>
            </a:r>
            <a:endParaRPr lang="fa-IR"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02806"/>
      </p:ext>
    </p:extLst>
  </p:cSld>
  <p:clrMapOvr>
    <a:masterClrMapping/>
  </p:clrMapOvr>
  <p:transition spd="slow">
    <p:cover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70</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3971" y="571488"/>
            <a:ext cx="7510669" cy="523220"/>
          </a:xfrm>
          <a:prstGeom prst="rect">
            <a:avLst/>
          </a:prstGeom>
          <a:noFill/>
        </p:spPr>
        <p:txBody>
          <a:bodyPr wrap="square">
            <a:spAutoFit/>
          </a:bodyPr>
          <a:lstStyle/>
          <a:p>
            <a:pPr marL="457200" indent="-457200" algn="l">
              <a:buFont typeface="Arial" panose="020B0604020202020204" pitchFamily="34" charset="0"/>
              <a:buChar char="•"/>
            </a:pPr>
            <a:r>
              <a:rPr lang="en-US" sz="2800" b="1" dirty="0" err="1">
                <a:solidFill>
                  <a:srgbClr val="4D096B"/>
                </a:solidFill>
                <a:latin typeface="Times New Roman" panose="02020603050405020304" pitchFamily="18" charset="0"/>
                <a:cs typeface="Times New Roman" panose="02020603050405020304" pitchFamily="18" charset="0"/>
              </a:rPr>
              <a:t>CodEdit</a:t>
            </a:r>
            <a:endParaRPr lang="en-US" sz="2800" dirty="0">
              <a:solidFill>
                <a:srgbClr val="4D096B"/>
              </a:solidFill>
            </a:endParaRPr>
          </a:p>
        </p:txBody>
      </p:sp>
      <p:sp>
        <p:nvSpPr>
          <p:cNvPr id="10" name="TextBox 9">
            <a:extLst>
              <a:ext uri="{FF2B5EF4-FFF2-40B4-BE49-F238E27FC236}">
                <a16:creationId xmlns:a16="http://schemas.microsoft.com/office/drawing/2014/main" id="{7B4E37D5-5829-6B6C-E49E-9740228C9FB6}"/>
              </a:ext>
            </a:extLst>
          </p:cNvPr>
          <p:cNvSpPr txBox="1"/>
          <p:nvPr/>
        </p:nvSpPr>
        <p:spPr>
          <a:xfrm>
            <a:off x="578378" y="1361395"/>
            <a:ext cx="9320998" cy="2262158"/>
          </a:xfrm>
          <a:prstGeom prst="rect">
            <a:avLst/>
          </a:prstGeom>
          <a:noFill/>
        </p:spPr>
        <p:txBody>
          <a:bodyPr wrap="square">
            <a:spAutoFit/>
          </a:bodyPr>
          <a:lstStyle/>
          <a:p>
            <a:pPr algn="just"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نرم‌افزاری که به تولیدکنندگان آمار علت مرگ کمک می‌کند تا ظرفیت خود را برای انجام بررسی‌های روتین بر روی کدگذاری داده‌های خود تقویت کنند. </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این نرم‌افزار امکان تحلیل داده‌های علت کدگذاری‌شده مرگ در فرمت‌های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ICD-10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و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را نیز فراهم می‌کند.</a:t>
            </a:r>
          </a:p>
        </p:txBody>
      </p:sp>
      <p:pic>
        <p:nvPicPr>
          <p:cNvPr id="2" name="Google Shape;1407;p58">
            <a:extLst>
              <a:ext uri="{FF2B5EF4-FFF2-40B4-BE49-F238E27FC236}">
                <a16:creationId xmlns:a16="http://schemas.microsoft.com/office/drawing/2014/main" id="{F79C106E-CA8D-D9E1-C1E5-0C1466F8F851}"/>
              </a:ext>
            </a:extLst>
          </p:cNvPr>
          <p:cNvPicPr preferRelativeResize="0"/>
          <p:nvPr/>
        </p:nvPicPr>
        <p:blipFill rotWithShape="1">
          <a:blip r:embed="rId3">
            <a:alphaModFix/>
          </a:blip>
          <a:srcRect t="9256" b="9256"/>
          <a:stretch/>
        </p:blipFill>
        <p:spPr>
          <a:xfrm>
            <a:off x="383265" y="4609807"/>
            <a:ext cx="2525486" cy="2017530"/>
          </a:xfrm>
          <a:prstGeom prst="rect">
            <a:avLst/>
          </a:prstGeom>
          <a:noFill/>
          <a:ln>
            <a:noFill/>
          </a:ln>
        </p:spPr>
      </p:pic>
    </p:spTree>
    <p:extLst>
      <p:ext uri="{BB962C8B-B14F-4D97-AF65-F5344CB8AC3E}">
        <p14:creationId xmlns:p14="http://schemas.microsoft.com/office/powerpoint/2010/main" val="3803947888"/>
      </p:ext>
    </p:extLst>
  </p:cSld>
  <p:clrMapOvr>
    <a:masterClrMapping/>
  </p:clrMapOvr>
  <p:transition spd="slow">
    <p:cover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71</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8377" y="594636"/>
            <a:ext cx="7510669" cy="523220"/>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WHO Interactive self-learning tool</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419350" y="1530207"/>
            <a:ext cx="9320998" cy="3370153"/>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ابزار آموزشی الکترونیک سازمان بهداشت جهانی برای یادگیری خودآموز و استفاده در کلاس طراحی شده است. </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ساختار ماژولی این آموزش به گروه‌های کاربری این امکان را می‌دهد که در صورت تمایل دوره‌ها را به طور خاص برای آموزش فردی خود سفارشی‌سازی کنند.</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این ابزار آموزشی شامل دو ماژول مرتبط با مرگ و میر است.</a:t>
            </a:r>
          </a:p>
        </p:txBody>
      </p:sp>
    </p:spTree>
    <p:extLst>
      <p:ext uri="{BB962C8B-B14F-4D97-AF65-F5344CB8AC3E}">
        <p14:creationId xmlns:p14="http://schemas.microsoft.com/office/powerpoint/2010/main" val="2910616693"/>
      </p:ext>
    </p:extLst>
  </p:cSld>
  <p:clrMapOvr>
    <a:masterClrMapping/>
  </p:clrMapOvr>
  <p:transition spd="slow">
    <p:cover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72</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8377" y="594636"/>
            <a:ext cx="7510669" cy="523220"/>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Certification self-learning module</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419350" y="1530207"/>
            <a:ext cx="9320998" cy="1154162"/>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یک ماژول آموزشی که از نسخه گواهی فوت برای افرادی که علل فوت  را در گواهی فوت پر می‌کنند، استفاده می‌کند.</a:t>
            </a:r>
          </a:p>
        </p:txBody>
      </p:sp>
      <p:sp>
        <p:nvSpPr>
          <p:cNvPr id="14" name="Google Shape;1069;p54">
            <a:extLst>
              <a:ext uri="{FF2B5EF4-FFF2-40B4-BE49-F238E27FC236}">
                <a16:creationId xmlns:a16="http://schemas.microsoft.com/office/drawing/2014/main" id="{449B65DF-368A-FCFE-FE18-E750C64D8091}"/>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0;p54">
            <a:extLst>
              <a:ext uri="{FF2B5EF4-FFF2-40B4-BE49-F238E27FC236}">
                <a16:creationId xmlns:a16="http://schemas.microsoft.com/office/drawing/2014/main" id="{999EAC7B-E37C-2E7B-3617-C4997863192C}"/>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9;p54">
            <a:extLst>
              <a:ext uri="{FF2B5EF4-FFF2-40B4-BE49-F238E27FC236}">
                <a16:creationId xmlns:a16="http://schemas.microsoft.com/office/drawing/2014/main" id="{5616E904-7E5A-827E-D776-7B2E7E67E229}"/>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0;p54">
            <a:extLst>
              <a:ext uri="{FF2B5EF4-FFF2-40B4-BE49-F238E27FC236}">
                <a16:creationId xmlns:a16="http://schemas.microsoft.com/office/drawing/2014/main" id="{AC3892FF-9203-6099-FC41-7E91DACB5134}"/>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0328007"/>
      </p:ext>
    </p:extLst>
  </p:cSld>
  <p:clrMapOvr>
    <a:masterClrMapping/>
  </p:clrMapOvr>
  <p:transition spd="slow">
    <p:cover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73</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8377" y="594636"/>
            <a:ext cx="9043925" cy="954107"/>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Cause of death certification flyer: A tool for certifying physicians</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578377" y="1564108"/>
            <a:ext cx="9320998" cy="2816156"/>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این بروشور توصیه‌های سازمان جهانی بهداشت</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(WHO)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را که به منظور ترویج شیوه‌های صحیح در صدور گواهی پزشکی علت مرگ برای پزشکان صادرکننده گواهی تهیه شده است، خلاصه می‌کند. در این بروشور به فرایند صدور گواهی پزشکی پرداخته می‌شود که شامل تأیید مرگ، معاینه بدن، تعیین شرایط و علت مرگ و تکمیل گواهی پزشکی علت مرگ</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(MCCD)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است.</a:t>
            </a:r>
          </a:p>
        </p:txBody>
      </p:sp>
    </p:spTree>
    <p:extLst>
      <p:ext uri="{BB962C8B-B14F-4D97-AF65-F5344CB8AC3E}">
        <p14:creationId xmlns:p14="http://schemas.microsoft.com/office/powerpoint/2010/main" val="295289067"/>
      </p:ext>
    </p:extLst>
  </p:cSld>
  <p:clrMapOvr>
    <a:masterClrMapping/>
  </p:clrMapOvr>
  <p:transition spd="slow">
    <p:cover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74</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78377" y="594636"/>
            <a:ext cx="8551555" cy="523220"/>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Cause of Death Flyer: Quick Reference Guide</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419350" y="1530207"/>
            <a:ext cx="9320998" cy="1708160"/>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بروشور علت مرگ به عنوان یک راهنمای سریع برای گواهی فوت عمل می‌کند و از قوانین مرگ‌ومیر طبقه‌بندی بین‌المللی بیماری‌ها</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پیروی می‌کند. این خلاصه نکات کلیدی را که باید هنگام ثبت دقیق علت مرگ در نظر گرفته شود، بیان می‌کند.</a:t>
            </a:r>
          </a:p>
        </p:txBody>
      </p:sp>
      <p:sp>
        <p:nvSpPr>
          <p:cNvPr id="10" name="Google Shape;1069;p54">
            <a:extLst>
              <a:ext uri="{FF2B5EF4-FFF2-40B4-BE49-F238E27FC236}">
                <a16:creationId xmlns:a16="http://schemas.microsoft.com/office/drawing/2014/main" id="{8F44B2FF-A0B8-35B4-115B-9CFDDACDC460}"/>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0;p54">
            <a:extLst>
              <a:ext uri="{FF2B5EF4-FFF2-40B4-BE49-F238E27FC236}">
                <a16:creationId xmlns:a16="http://schemas.microsoft.com/office/drawing/2014/main" id="{4A38504E-1357-D409-51FE-7ADFAED3EA28}"/>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9;p54">
            <a:extLst>
              <a:ext uri="{FF2B5EF4-FFF2-40B4-BE49-F238E27FC236}">
                <a16:creationId xmlns:a16="http://schemas.microsoft.com/office/drawing/2014/main" id="{AC36F320-BF66-596F-C66E-C7EA84BE21D8}"/>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0;p54">
            <a:extLst>
              <a:ext uri="{FF2B5EF4-FFF2-40B4-BE49-F238E27FC236}">
                <a16:creationId xmlns:a16="http://schemas.microsoft.com/office/drawing/2014/main" id="{2EE4E7A6-2122-7DCD-0AE5-0D79A5200542}"/>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6351080"/>
      </p:ext>
    </p:extLst>
  </p:cSld>
  <p:clrMapOvr>
    <a:masterClrMapping/>
  </p:clrMapOvr>
  <p:transition spd="slow">
    <p:cover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75</a:t>
              </a:r>
              <a:endParaRPr lang="en-US" sz="1600" dirty="0">
                <a:cs typeface="B Titr" panose="00000700000000000000" pitchFamily="2" charset="-78"/>
              </a:endParaRPr>
            </a:p>
          </p:txBody>
        </p:sp>
      </p:grpSp>
      <p:pic>
        <p:nvPicPr>
          <p:cNvPr id="4" name="Picture 3">
            <a:extLst>
              <a:ext uri="{FF2B5EF4-FFF2-40B4-BE49-F238E27FC236}">
                <a16:creationId xmlns:a16="http://schemas.microsoft.com/office/drawing/2014/main" id="{A7FA3656-C576-F520-0880-B9D02FBDBF2B}"/>
              </a:ext>
            </a:extLst>
          </p:cNvPr>
          <p:cNvPicPr>
            <a:picLocks noChangeAspect="1"/>
          </p:cNvPicPr>
          <p:nvPr/>
        </p:nvPicPr>
        <p:blipFill>
          <a:blip r:embed="rId3"/>
          <a:stretch>
            <a:fillRect/>
          </a:stretch>
        </p:blipFill>
        <p:spPr>
          <a:xfrm>
            <a:off x="397614" y="318869"/>
            <a:ext cx="11420059" cy="6220257"/>
          </a:xfrm>
          <a:prstGeom prst="rect">
            <a:avLst/>
          </a:prstGeom>
        </p:spPr>
      </p:pic>
    </p:spTree>
    <p:extLst>
      <p:ext uri="{BB962C8B-B14F-4D97-AF65-F5344CB8AC3E}">
        <p14:creationId xmlns:p14="http://schemas.microsoft.com/office/powerpoint/2010/main" val="4239356936"/>
      </p:ext>
    </p:extLst>
  </p:cSld>
  <p:clrMapOvr>
    <a:masterClrMapping/>
  </p:clrMapOvr>
  <p:transition spd="slow">
    <p:cover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76</a:t>
              </a:r>
              <a:endParaRPr lang="en-US" sz="1600" dirty="0">
                <a:cs typeface="B Titr" panose="00000700000000000000" pitchFamily="2" charset="-78"/>
              </a:endParaRPr>
            </a:p>
          </p:txBody>
        </p:sp>
      </p:grpSp>
      <p:sp>
        <p:nvSpPr>
          <p:cNvPr id="2" name="TextBox 1">
            <a:extLst>
              <a:ext uri="{FF2B5EF4-FFF2-40B4-BE49-F238E27FC236}">
                <a16:creationId xmlns:a16="http://schemas.microsoft.com/office/drawing/2014/main" id="{986435D0-9577-B409-5170-515446910A57}"/>
              </a:ext>
            </a:extLst>
          </p:cNvPr>
          <p:cNvSpPr txBox="1"/>
          <p:nvPr/>
        </p:nvSpPr>
        <p:spPr>
          <a:xfrm>
            <a:off x="419350" y="2883404"/>
            <a:ext cx="9320998" cy="3370153"/>
          </a:xfrm>
          <a:prstGeom prst="rect">
            <a:avLst/>
          </a:prstGeom>
          <a:noFill/>
        </p:spPr>
        <p:txBody>
          <a:bodyPr wrap="square">
            <a:spAutoFit/>
          </a:bodyPr>
          <a:lstStyle/>
          <a:p>
            <a:pPr algn="r" rtl="1">
              <a:lnSpc>
                <a:spcPct val="150000"/>
              </a:lnSpc>
            </a:pP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نرم‌افزاری است که برای تسهیل انتخاب خودکار علت زمینه ای مرگ توسعه یافته است. این ابزار اطلاعات ارائه‌شده در گواهی‌های فوت را بررسی کرده و در انتخاب علت زمینه ای مرگ بر اساس قوانین کدگذاری مرگ و میر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که به‌طور کامل دیجیتالی شده‌اند، کمک می‌کند.</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یکی از اجزای اصلی مجموعه ابزارهای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به‌طور رایگان در دسترس است و به‌طور خاص برای بهبود گزارش‌دهی مرگ و میر طراحی شده است.</a:t>
            </a:r>
          </a:p>
        </p:txBody>
      </p:sp>
      <p:pic>
        <p:nvPicPr>
          <p:cNvPr id="4" name="Picture 3">
            <a:extLst>
              <a:ext uri="{FF2B5EF4-FFF2-40B4-BE49-F238E27FC236}">
                <a16:creationId xmlns:a16="http://schemas.microsoft.com/office/drawing/2014/main" id="{C3F7E595-3FE8-D89C-3BD0-ECB8962762F3}"/>
              </a:ext>
            </a:extLst>
          </p:cNvPr>
          <p:cNvPicPr>
            <a:picLocks noChangeAspect="1"/>
          </p:cNvPicPr>
          <p:nvPr/>
        </p:nvPicPr>
        <p:blipFill rotWithShape="1">
          <a:blip r:embed="rId3"/>
          <a:srcRect l="25483" r="25484"/>
          <a:stretch/>
        </p:blipFill>
        <p:spPr>
          <a:xfrm>
            <a:off x="2152731" y="413947"/>
            <a:ext cx="5706420" cy="2360311"/>
          </a:xfrm>
          <a:prstGeom prst="rect">
            <a:avLst/>
          </a:prstGeom>
        </p:spPr>
      </p:pic>
    </p:spTree>
    <p:extLst>
      <p:ext uri="{BB962C8B-B14F-4D97-AF65-F5344CB8AC3E}">
        <p14:creationId xmlns:p14="http://schemas.microsoft.com/office/powerpoint/2010/main" val="2880930503"/>
      </p:ext>
    </p:extLst>
  </p:cSld>
  <p:clrMapOvr>
    <a:masterClrMapping/>
  </p:clrMapOvr>
  <p:transition spd="slow">
    <p:cover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77</a:t>
              </a:r>
              <a:endParaRPr lang="en-US" sz="1600" dirty="0">
                <a:cs typeface="B Titr" panose="00000700000000000000" pitchFamily="2" charset="-78"/>
              </a:endParaRPr>
            </a:p>
          </p:txBody>
        </p:sp>
      </p:grpSp>
      <p:sp>
        <p:nvSpPr>
          <p:cNvPr id="2" name="TextBox 1">
            <a:extLst>
              <a:ext uri="{FF2B5EF4-FFF2-40B4-BE49-F238E27FC236}">
                <a16:creationId xmlns:a16="http://schemas.microsoft.com/office/drawing/2014/main" id="{986435D0-9577-B409-5170-515446910A57}"/>
              </a:ext>
            </a:extLst>
          </p:cNvPr>
          <p:cNvSpPr txBox="1"/>
          <p:nvPr/>
        </p:nvSpPr>
        <p:spPr>
          <a:xfrm>
            <a:off x="341523" y="2340029"/>
            <a:ext cx="9320998" cy="3370153"/>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ابزار آموزشی الکترونیک سازمان بهداشت جهانی برای یادگیری خودآموز و استفاده در کلاس طراحی شده است. </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ساختار ماژولی این آموزش به گروه‌های کاربری این امکان را می‌دهد که در صورت تمایل دوره‌ها را به طور خاص برای آموزش فردی خود سفارشی‌سازی کنند.</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این ابزار آموزشی شامل دو ماژول مرتبط با مرگ و میر است.</a:t>
            </a:r>
          </a:p>
        </p:txBody>
      </p:sp>
      <p:sp>
        <p:nvSpPr>
          <p:cNvPr id="4" name="Title 1">
            <a:extLst>
              <a:ext uri="{FF2B5EF4-FFF2-40B4-BE49-F238E27FC236}">
                <a16:creationId xmlns:a16="http://schemas.microsoft.com/office/drawing/2014/main" id="{90B9D5BF-8A6F-D237-9BE4-C651ACD6B681}"/>
              </a:ext>
            </a:extLst>
          </p:cNvPr>
          <p:cNvSpPr txBox="1">
            <a:spLocks/>
          </p:cNvSpPr>
          <p:nvPr/>
        </p:nvSpPr>
        <p:spPr bwMode="auto">
          <a:xfrm>
            <a:off x="1435497" y="620370"/>
            <a:ext cx="7133050" cy="1404089"/>
          </a:xfrm>
          <a:prstGeom prst="rect">
            <a:avLst/>
          </a:prstGeom>
          <a:solidFill>
            <a:srgbClr val="DEC8EE"/>
          </a:solidFill>
          <a:ln w="28575" cmpd="dbl">
            <a:solidFill>
              <a:srgbClr val="6B0D95"/>
            </a:solidFill>
            <a:prstDash val="dash"/>
          </a:ln>
        </p:spPr>
        <p:txBody>
          <a:bodyPr vert="horz" wrap="square" lIns="91440" tIns="45720" rIns="91440" bIns="45720" numCol="1" anchor="ctr" anchorCtr="0" compatLnSpc="1">
            <a:prstTxWarp prst="textNoShape">
              <a:avLst/>
            </a:prstTxWarp>
            <a:normAutofit fontScale="97500"/>
          </a:bodyPr>
          <a:lstStyle>
            <a:lvl1pPr algn="r" defTabSz="914400" rtl="1" eaLnBrk="0" fontAlgn="base" latinLnBrk="0" hangingPunct="0">
              <a:lnSpc>
                <a:spcPct val="90000"/>
              </a:lnSpc>
              <a:spcBef>
                <a:spcPct val="0"/>
              </a:spcBef>
              <a:spcAft>
                <a:spcPct val="0"/>
              </a:spcAft>
              <a:buNone/>
              <a:defRPr sz="2000" b="1"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2pPr>
            <a:lvl3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3pPr>
            <a:lvl4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4pPr>
            <a:lvl5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5pPr>
            <a:lvl6pPr marL="4572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6pPr>
            <a:lvl7pPr marL="9144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7pPr>
            <a:lvl8pPr marL="13716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8pPr>
            <a:lvl9pPr marL="18288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9pPr>
          </a:lstStyle>
          <a:p>
            <a:pPr algn="ctr" fontAlgn="auto">
              <a:spcAft>
                <a:spcPts val="0"/>
              </a:spcAft>
              <a:defRPr/>
            </a:pPr>
            <a:r>
              <a:rPr lang="en-US" sz="3200" dirty="0">
                <a:solidFill>
                  <a:srgbClr val="C00000"/>
                </a:solidFill>
              </a:rPr>
              <a:t>DORIS</a:t>
            </a:r>
          </a:p>
          <a:p>
            <a:pPr algn="ctr" fontAlgn="auto">
              <a:spcAft>
                <a:spcPts val="0"/>
              </a:spcAft>
              <a:defRPr/>
            </a:pPr>
            <a:r>
              <a:rPr lang="en-US" sz="3200" dirty="0">
                <a:solidFill>
                  <a:srgbClr val="4D096B"/>
                </a:solidFill>
              </a:rPr>
              <a:t>WHO</a:t>
            </a:r>
            <a:r>
              <a:rPr lang="en-US" sz="3200" dirty="0">
                <a:solidFill>
                  <a:schemeClr val="bg1"/>
                </a:solidFill>
              </a:rPr>
              <a:t> </a:t>
            </a:r>
            <a:r>
              <a:rPr lang="en-US" sz="3200" dirty="0">
                <a:solidFill>
                  <a:srgbClr val="FF0000"/>
                </a:solidFill>
              </a:rPr>
              <a:t>D</a:t>
            </a:r>
            <a:r>
              <a:rPr lang="en-US" sz="3200" dirty="0">
                <a:solidFill>
                  <a:srgbClr val="4D096B"/>
                </a:solidFill>
              </a:rPr>
              <a:t>igital</a:t>
            </a:r>
            <a:r>
              <a:rPr lang="en-US" sz="3200" dirty="0">
                <a:solidFill>
                  <a:schemeClr val="bg1"/>
                </a:solidFill>
              </a:rPr>
              <a:t> </a:t>
            </a:r>
            <a:r>
              <a:rPr lang="en-US" sz="3200" dirty="0">
                <a:solidFill>
                  <a:srgbClr val="FF0000"/>
                </a:solidFill>
              </a:rPr>
              <a:t>O</a:t>
            </a:r>
            <a:r>
              <a:rPr lang="en-US" sz="3200" dirty="0">
                <a:solidFill>
                  <a:srgbClr val="4D096B"/>
                </a:solidFill>
              </a:rPr>
              <a:t>pen</a:t>
            </a:r>
            <a:r>
              <a:rPr lang="en-US" sz="3200" dirty="0">
                <a:solidFill>
                  <a:schemeClr val="bg1"/>
                </a:solidFill>
              </a:rPr>
              <a:t> </a:t>
            </a:r>
            <a:r>
              <a:rPr lang="en-US" sz="3200" dirty="0">
                <a:solidFill>
                  <a:srgbClr val="FF0000"/>
                </a:solidFill>
              </a:rPr>
              <a:t>R</a:t>
            </a:r>
            <a:r>
              <a:rPr lang="en-US" sz="3200" dirty="0">
                <a:solidFill>
                  <a:srgbClr val="4D096B"/>
                </a:solidFill>
              </a:rPr>
              <a:t>ule</a:t>
            </a:r>
            <a:r>
              <a:rPr lang="en-US" sz="3200" dirty="0">
                <a:solidFill>
                  <a:schemeClr val="bg1"/>
                </a:solidFill>
              </a:rPr>
              <a:t> </a:t>
            </a:r>
            <a:r>
              <a:rPr lang="en-US" sz="3200" dirty="0">
                <a:solidFill>
                  <a:srgbClr val="FF0000"/>
                </a:solidFill>
              </a:rPr>
              <a:t>I</a:t>
            </a:r>
            <a:r>
              <a:rPr lang="en-US" sz="3200" dirty="0">
                <a:solidFill>
                  <a:srgbClr val="4D096B"/>
                </a:solidFill>
              </a:rPr>
              <a:t>ntegrated cause of death </a:t>
            </a:r>
            <a:r>
              <a:rPr lang="en-US" sz="3200" dirty="0">
                <a:solidFill>
                  <a:srgbClr val="FF0000"/>
                </a:solidFill>
              </a:rPr>
              <a:t>S</a:t>
            </a:r>
            <a:r>
              <a:rPr lang="en-US" sz="3200" dirty="0">
                <a:solidFill>
                  <a:srgbClr val="4D096B"/>
                </a:solidFill>
              </a:rPr>
              <a:t>election</a:t>
            </a:r>
            <a:endParaRPr lang="fa-IR" sz="3200" dirty="0">
              <a:solidFill>
                <a:srgbClr val="4D096B"/>
              </a:solidFill>
            </a:endParaRPr>
          </a:p>
        </p:txBody>
      </p:sp>
    </p:spTree>
    <p:extLst>
      <p:ext uri="{BB962C8B-B14F-4D97-AF65-F5344CB8AC3E}">
        <p14:creationId xmlns:p14="http://schemas.microsoft.com/office/powerpoint/2010/main" val="127596270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78</a:t>
              </a:r>
              <a:endParaRPr lang="en-US" sz="1600" dirty="0">
                <a:cs typeface="B Titr" panose="00000700000000000000" pitchFamily="2" charset="-78"/>
              </a:endParaRPr>
            </a:p>
          </p:txBody>
        </p:sp>
      </p:grpSp>
      <p:sp>
        <p:nvSpPr>
          <p:cNvPr id="2" name="TextBox 1">
            <a:extLst>
              <a:ext uri="{FF2B5EF4-FFF2-40B4-BE49-F238E27FC236}">
                <a16:creationId xmlns:a16="http://schemas.microsoft.com/office/drawing/2014/main" id="{986435D0-9577-B409-5170-515446910A57}"/>
              </a:ext>
            </a:extLst>
          </p:cNvPr>
          <p:cNvSpPr txBox="1"/>
          <p:nvPr/>
        </p:nvSpPr>
        <p:spPr>
          <a:xfrm>
            <a:off x="341523" y="2340029"/>
            <a:ext cx="9320998" cy="3370153"/>
          </a:xfrm>
          <a:prstGeom prst="rect">
            <a:avLst/>
          </a:prstGeom>
          <a:noFill/>
        </p:spPr>
        <p:txBody>
          <a:bodyPr wrap="square">
            <a:spAutoFit/>
          </a:bodyPr>
          <a:lstStyle/>
          <a:p>
            <a:pPr algn="r" rtl="1">
              <a:lnSpc>
                <a:spcPct val="150000"/>
              </a:lnSpc>
            </a:pP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 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چندین گزینه برای استفاده ارائه می‌دهد که انعطاف‌پذیری و راحتی را برای کاربران فراهم می‌آورد. </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این نرم افزار در سال 2023 توسعه یافته است و دو نسخه آفلاین و تحت وب دارد.</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endPar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endParaRPr>
          </a:p>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از ده زبان عربی، چینی، چک، انگلیسی، فرانسوی، پرتغالی، روسی، اسپانیایی، ترکی و ازبکی ترجمه شده است. </a:t>
            </a:r>
          </a:p>
        </p:txBody>
      </p:sp>
      <p:sp>
        <p:nvSpPr>
          <p:cNvPr id="4" name="Title 1">
            <a:extLst>
              <a:ext uri="{FF2B5EF4-FFF2-40B4-BE49-F238E27FC236}">
                <a16:creationId xmlns:a16="http://schemas.microsoft.com/office/drawing/2014/main" id="{90B9D5BF-8A6F-D237-9BE4-C651ACD6B681}"/>
              </a:ext>
            </a:extLst>
          </p:cNvPr>
          <p:cNvSpPr txBox="1">
            <a:spLocks/>
          </p:cNvSpPr>
          <p:nvPr/>
        </p:nvSpPr>
        <p:spPr bwMode="auto">
          <a:xfrm>
            <a:off x="1435497" y="620370"/>
            <a:ext cx="7133050" cy="1404089"/>
          </a:xfrm>
          <a:prstGeom prst="rect">
            <a:avLst/>
          </a:prstGeom>
          <a:solidFill>
            <a:srgbClr val="DEC8EE"/>
          </a:solidFill>
          <a:ln w="28575" cmpd="dbl">
            <a:solidFill>
              <a:srgbClr val="6B0D95"/>
            </a:solidFill>
            <a:prstDash val="dash"/>
          </a:ln>
        </p:spPr>
        <p:txBody>
          <a:bodyPr vert="horz" wrap="square" lIns="91440" tIns="45720" rIns="91440" bIns="45720" numCol="1" anchor="ctr" anchorCtr="0" compatLnSpc="1">
            <a:prstTxWarp prst="textNoShape">
              <a:avLst/>
            </a:prstTxWarp>
            <a:normAutofit fontScale="97500"/>
          </a:bodyPr>
          <a:lstStyle>
            <a:lvl1pPr algn="r" defTabSz="914400" rtl="1" eaLnBrk="0" fontAlgn="base" latinLnBrk="0" hangingPunct="0">
              <a:lnSpc>
                <a:spcPct val="90000"/>
              </a:lnSpc>
              <a:spcBef>
                <a:spcPct val="0"/>
              </a:spcBef>
              <a:spcAft>
                <a:spcPct val="0"/>
              </a:spcAft>
              <a:buNone/>
              <a:defRPr sz="2000" b="1"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2pPr>
            <a:lvl3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3pPr>
            <a:lvl4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4pPr>
            <a:lvl5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5pPr>
            <a:lvl6pPr marL="4572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6pPr>
            <a:lvl7pPr marL="9144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7pPr>
            <a:lvl8pPr marL="13716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8pPr>
            <a:lvl9pPr marL="18288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9pPr>
          </a:lstStyle>
          <a:p>
            <a:pPr algn="ctr" fontAlgn="auto">
              <a:spcAft>
                <a:spcPts val="0"/>
              </a:spcAft>
              <a:defRPr/>
            </a:pPr>
            <a:r>
              <a:rPr lang="en-US" sz="3200" dirty="0">
                <a:solidFill>
                  <a:srgbClr val="C00000"/>
                </a:solidFill>
              </a:rPr>
              <a:t>DORIS</a:t>
            </a:r>
          </a:p>
          <a:p>
            <a:pPr algn="ctr" fontAlgn="auto">
              <a:spcAft>
                <a:spcPts val="0"/>
              </a:spcAft>
              <a:defRPr/>
            </a:pPr>
            <a:r>
              <a:rPr lang="en-US" sz="3200" dirty="0">
                <a:solidFill>
                  <a:srgbClr val="4D096B"/>
                </a:solidFill>
              </a:rPr>
              <a:t>WHO</a:t>
            </a:r>
            <a:r>
              <a:rPr lang="en-US" sz="3200" dirty="0">
                <a:solidFill>
                  <a:schemeClr val="bg1"/>
                </a:solidFill>
              </a:rPr>
              <a:t> </a:t>
            </a:r>
            <a:r>
              <a:rPr lang="en-US" sz="3200" dirty="0">
                <a:solidFill>
                  <a:srgbClr val="FF0000"/>
                </a:solidFill>
              </a:rPr>
              <a:t>D</a:t>
            </a:r>
            <a:r>
              <a:rPr lang="en-US" sz="3200" dirty="0">
                <a:solidFill>
                  <a:srgbClr val="4D096B"/>
                </a:solidFill>
              </a:rPr>
              <a:t>igital</a:t>
            </a:r>
            <a:r>
              <a:rPr lang="en-US" sz="3200" dirty="0">
                <a:solidFill>
                  <a:schemeClr val="bg1"/>
                </a:solidFill>
              </a:rPr>
              <a:t> </a:t>
            </a:r>
            <a:r>
              <a:rPr lang="en-US" sz="3200" dirty="0">
                <a:solidFill>
                  <a:srgbClr val="FF0000"/>
                </a:solidFill>
              </a:rPr>
              <a:t>O</a:t>
            </a:r>
            <a:r>
              <a:rPr lang="en-US" sz="3200" dirty="0">
                <a:solidFill>
                  <a:srgbClr val="4D096B"/>
                </a:solidFill>
              </a:rPr>
              <a:t>pen</a:t>
            </a:r>
            <a:r>
              <a:rPr lang="en-US" sz="3200" dirty="0">
                <a:solidFill>
                  <a:schemeClr val="bg1"/>
                </a:solidFill>
              </a:rPr>
              <a:t> </a:t>
            </a:r>
            <a:r>
              <a:rPr lang="en-US" sz="3200" dirty="0">
                <a:solidFill>
                  <a:srgbClr val="FF0000"/>
                </a:solidFill>
              </a:rPr>
              <a:t>R</a:t>
            </a:r>
            <a:r>
              <a:rPr lang="en-US" sz="3200" dirty="0">
                <a:solidFill>
                  <a:srgbClr val="4D096B"/>
                </a:solidFill>
              </a:rPr>
              <a:t>ule</a:t>
            </a:r>
            <a:r>
              <a:rPr lang="en-US" sz="3200" dirty="0">
                <a:solidFill>
                  <a:schemeClr val="bg1"/>
                </a:solidFill>
              </a:rPr>
              <a:t> </a:t>
            </a:r>
            <a:r>
              <a:rPr lang="en-US" sz="3200" dirty="0">
                <a:solidFill>
                  <a:srgbClr val="FF0000"/>
                </a:solidFill>
              </a:rPr>
              <a:t>I</a:t>
            </a:r>
            <a:r>
              <a:rPr lang="en-US" sz="3200" dirty="0">
                <a:solidFill>
                  <a:srgbClr val="4D096B"/>
                </a:solidFill>
              </a:rPr>
              <a:t>ntegrated cause of death </a:t>
            </a:r>
            <a:r>
              <a:rPr lang="en-US" sz="3200" dirty="0">
                <a:solidFill>
                  <a:srgbClr val="FF0000"/>
                </a:solidFill>
              </a:rPr>
              <a:t>S</a:t>
            </a:r>
            <a:r>
              <a:rPr lang="en-US" sz="3200" dirty="0">
                <a:solidFill>
                  <a:srgbClr val="4D096B"/>
                </a:solidFill>
              </a:rPr>
              <a:t>election</a:t>
            </a:r>
            <a:endParaRPr lang="fa-IR" sz="3200" dirty="0">
              <a:solidFill>
                <a:srgbClr val="4D096B"/>
              </a:solidFill>
            </a:endParaRPr>
          </a:p>
        </p:txBody>
      </p:sp>
    </p:spTree>
    <p:extLst>
      <p:ext uri="{BB962C8B-B14F-4D97-AF65-F5344CB8AC3E}">
        <p14:creationId xmlns:p14="http://schemas.microsoft.com/office/powerpoint/2010/main" val="154378946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79</a:t>
              </a:r>
              <a:endParaRPr lang="en-US" sz="1600" dirty="0">
                <a:cs typeface="B Titr" panose="00000700000000000000" pitchFamily="2" charset="-78"/>
              </a:endParaRPr>
            </a:p>
          </p:txBody>
        </p:sp>
      </p:grpSp>
      <p:sp>
        <p:nvSpPr>
          <p:cNvPr id="2" name="TextBox 1">
            <a:extLst>
              <a:ext uri="{FF2B5EF4-FFF2-40B4-BE49-F238E27FC236}">
                <a16:creationId xmlns:a16="http://schemas.microsoft.com/office/drawing/2014/main" id="{986435D0-9577-B409-5170-515446910A57}"/>
              </a:ext>
            </a:extLst>
          </p:cNvPr>
          <p:cNvSpPr txBox="1"/>
          <p:nvPr/>
        </p:nvSpPr>
        <p:spPr>
          <a:xfrm>
            <a:off x="557623" y="2340028"/>
            <a:ext cx="8888798" cy="2795958"/>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نسخه وب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یک برنامه تحت وب است که از طریق مرورگر وب قابل دسترسی است. این نسخه قوانین مرگ و میر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را بر روی هر گواهی فوت برای انتخاب علت مرگ اعمال می‌کند. </a:t>
            </a: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b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https://icd.who.int/docs/doris/en/doris-web/</a:t>
            </a:r>
          </a:p>
        </p:txBody>
      </p:sp>
      <p:sp>
        <p:nvSpPr>
          <p:cNvPr id="4" name="Title 1">
            <a:extLst>
              <a:ext uri="{FF2B5EF4-FFF2-40B4-BE49-F238E27FC236}">
                <a16:creationId xmlns:a16="http://schemas.microsoft.com/office/drawing/2014/main" id="{90B9D5BF-8A6F-D237-9BE4-C651ACD6B681}"/>
              </a:ext>
            </a:extLst>
          </p:cNvPr>
          <p:cNvSpPr txBox="1">
            <a:spLocks/>
          </p:cNvSpPr>
          <p:nvPr/>
        </p:nvSpPr>
        <p:spPr bwMode="auto">
          <a:xfrm>
            <a:off x="1435497" y="620370"/>
            <a:ext cx="7133050" cy="1404089"/>
          </a:xfrm>
          <a:prstGeom prst="rect">
            <a:avLst/>
          </a:prstGeom>
          <a:solidFill>
            <a:srgbClr val="DEC8EE"/>
          </a:solidFill>
          <a:ln w="28575" cmpd="dbl">
            <a:solidFill>
              <a:srgbClr val="6B0D95"/>
            </a:solidFill>
            <a:prstDash val="dash"/>
          </a:ln>
        </p:spPr>
        <p:txBody>
          <a:bodyPr vert="horz" wrap="square" lIns="91440" tIns="45720" rIns="91440" bIns="45720" numCol="1" anchor="ctr" anchorCtr="0" compatLnSpc="1">
            <a:prstTxWarp prst="textNoShape">
              <a:avLst/>
            </a:prstTxWarp>
            <a:normAutofit fontScale="97500"/>
          </a:bodyPr>
          <a:lstStyle>
            <a:lvl1pPr algn="r" defTabSz="914400" rtl="1" eaLnBrk="0" fontAlgn="base" latinLnBrk="0" hangingPunct="0">
              <a:lnSpc>
                <a:spcPct val="90000"/>
              </a:lnSpc>
              <a:spcBef>
                <a:spcPct val="0"/>
              </a:spcBef>
              <a:spcAft>
                <a:spcPct val="0"/>
              </a:spcAft>
              <a:buNone/>
              <a:defRPr sz="2000" b="1"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2pPr>
            <a:lvl3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3pPr>
            <a:lvl4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4pPr>
            <a:lvl5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5pPr>
            <a:lvl6pPr marL="4572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6pPr>
            <a:lvl7pPr marL="9144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7pPr>
            <a:lvl8pPr marL="13716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8pPr>
            <a:lvl9pPr marL="18288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9pPr>
          </a:lstStyle>
          <a:p>
            <a:pPr algn="ctr" fontAlgn="auto">
              <a:spcAft>
                <a:spcPts val="0"/>
              </a:spcAft>
              <a:defRPr/>
            </a:pPr>
            <a:r>
              <a:rPr lang="en-US" sz="3200" dirty="0">
                <a:solidFill>
                  <a:srgbClr val="C00000"/>
                </a:solidFill>
              </a:rPr>
              <a:t>DORIS</a:t>
            </a:r>
          </a:p>
          <a:p>
            <a:pPr algn="ctr" fontAlgn="auto">
              <a:spcAft>
                <a:spcPts val="0"/>
              </a:spcAft>
              <a:defRPr/>
            </a:pPr>
            <a:r>
              <a:rPr lang="en-US" sz="3200" dirty="0">
                <a:solidFill>
                  <a:srgbClr val="4D096B"/>
                </a:solidFill>
              </a:rPr>
              <a:t>WHO</a:t>
            </a:r>
            <a:r>
              <a:rPr lang="en-US" sz="3200" dirty="0">
                <a:solidFill>
                  <a:schemeClr val="bg1"/>
                </a:solidFill>
              </a:rPr>
              <a:t> </a:t>
            </a:r>
            <a:r>
              <a:rPr lang="en-US" sz="3200" dirty="0">
                <a:solidFill>
                  <a:srgbClr val="FF0000"/>
                </a:solidFill>
              </a:rPr>
              <a:t>D</a:t>
            </a:r>
            <a:r>
              <a:rPr lang="en-US" sz="3200" dirty="0">
                <a:solidFill>
                  <a:srgbClr val="4D096B"/>
                </a:solidFill>
              </a:rPr>
              <a:t>igital</a:t>
            </a:r>
            <a:r>
              <a:rPr lang="en-US" sz="3200" dirty="0">
                <a:solidFill>
                  <a:schemeClr val="bg1"/>
                </a:solidFill>
              </a:rPr>
              <a:t> </a:t>
            </a:r>
            <a:r>
              <a:rPr lang="en-US" sz="3200" dirty="0">
                <a:solidFill>
                  <a:srgbClr val="FF0000"/>
                </a:solidFill>
              </a:rPr>
              <a:t>O</a:t>
            </a:r>
            <a:r>
              <a:rPr lang="en-US" sz="3200" dirty="0">
                <a:solidFill>
                  <a:srgbClr val="4D096B"/>
                </a:solidFill>
              </a:rPr>
              <a:t>pen</a:t>
            </a:r>
            <a:r>
              <a:rPr lang="en-US" sz="3200" dirty="0">
                <a:solidFill>
                  <a:schemeClr val="bg1"/>
                </a:solidFill>
              </a:rPr>
              <a:t> </a:t>
            </a:r>
            <a:r>
              <a:rPr lang="en-US" sz="3200" dirty="0">
                <a:solidFill>
                  <a:srgbClr val="FF0000"/>
                </a:solidFill>
              </a:rPr>
              <a:t>R</a:t>
            </a:r>
            <a:r>
              <a:rPr lang="en-US" sz="3200" dirty="0">
                <a:solidFill>
                  <a:srgbClr val="4D096B"/>
                </a:solidFill>
              </a:rPr>
              <a:t>ule</a:t>
            </a:r>
            <a:r>
              <a:rPr lang="en-US" sz="3200" dirty="0">
                <a:solidFill>
                  <a:schemeClr val="bg1"/>
                </a:solidFill>
              </a:rPr>
              <a:t> </a:t>
            </a:r>
            <a:r>
              <a:rPr lang="en-US" sz="3200" dirty="0">
                <a:solidFill>
                  <a:srgbClr val="FF0000"/>
                </a:solidFill>
              </a:rPr>
              <a:t>I</a:t>
            </a:r>
            <a:r>
              <a:rPr lang="en-US" sz="3200" dirty="0">
                <a:solidFill>
                  <a:srgbClr val="4D096B"/>
                </a:solidFill>
              </a:rPr>
              <a:t>ntegrated cause of death </a:t>
            </a:r>
            <a:r>
              <a:rPr lang="en-US" sz="3200" dirty="0">
                <a:solidFill>
                  <a:srgbClr val="FF0000"/>
                </a:solidFill>
              </a:rPr>
              <a:t>S</a:t>
            </a:r>
            <a:r>
              <a:rPr lang="en-US" sz="3200" dirty="0">
                <a:solidFill>
                  <a:srgbClr val="4D096B"/>
                </a:solidFill>
              </a:rPr>
              <a:t>election</a:t>
            </a:r>
            <a:endParaRPr lang="fa-IR" sz="3200" dirty="0">
              <a:solidFill>
                <a:srgbClr val="4D096B"/>
              </a:solidFill>
            </a:endParaRPr>
          </a:p>
        </p:txBody>
      </p:sp>
    </p:spTree>
    <p:extLst>
      <p:ext uri="{BB962C8B-B14F-4D97-AF65-F5344CB8AC3E}">
        <p14:creationId xmlns:p14="http://schemas.microsoft.com/office/powerpoint/2010/main" val="281789197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6878792" y="600336"/>
            <a:ext cx="3803377" cy="954107"/>
          </a:xfrm>
          <a:prstGeom prst="rect">
            <a:avLst/>
          </a:prstGeom>
          <a:noFill/>
        </p:spPr>
        <p:txBody>
          <a:bodyPr wrap="square">
            <a:spAutoFit/>
          </a:bodyPr>
          <a:lstStyle/>
          <a:p>
            <a:pPr algn="ctr" rtl="1"/>
            <a:r>
              <a:rPr lang="fa-IR" sz="2800" dirty="0">
                <a:cs typeface="B Titr" panose="00000700000000000000" pitchFamily="2" charset="-78"/>
              </a:rPr>
              <a:t>شماتیک گواهی فوت</a:t>
            </a:r>
            <a:br>
              <a:rPr lang="fa-IR" sz="2800" dirty="0">
                <a:cs typeface="B Titr" panose="00000700000000000000" pitchFamily="2" charset="-78"/>
              </a:rPr>
            </a:br>
            <a:endParaRPr lang="en-US" sz="2800" dirty="0"/>
          </a:p>
        </p:txBody>
      </p:sp>
      <p:pic>
        <p:nvPicPr>
          <p:cNvPr id="4" name="Picture 3">
            <a:extLst>
              <a:ext uri="{FF2B5EF4-FFF2-40B4-BE49-F238E27FC236}">
                <a16:creationId xmlns:a16="http://schemas.microsoft.com/office/drawing/2014/main" id="{B4D23E32-BCC6-9252-D13A-E57B14EFE2C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01442" y="446647"/>
            <a:ext cx="5731510" cy="5964701"/>
          </a:xfrm>
          <a:prstGeom prst="rect">
            <a:avLst/>
          </a:prstGeom>
        </p:spPr>
      </p:pic>
    </p:spTree>
    <p:extLst>
      <p:ext uri="{BB962C8B-B14F-4D97-AF65-F5344CB8AC3E}">
        <p14:creationId xmlns:p14="http://schemas.microsoft.com/office/powerpoint/2010/main" val="1796188830"/>
      </p:ext>
    </p:extLst>
  </p:cSld>
  <p:clrMapOvr>
    <a:masterClrMapping/>
  </p:clrMapOvr>
  <p:transition spd="slow">
    <p:cover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80</a:t>
              </a:r>
              <a:endParaRPr lang="en-US" sz="1600" dirty="0">
                <a:cs typeface="B Titr" panose="00000700000000000000" pitchFamily="2" charset="-78"/>
              </a:endParaRPr>
            </a:p>
          </p:txBody>
        </p:sp>
      </p:grpSp>
      <p:sp>
        <p:nvSpPr>
          <p:cNvPr id="2" name="TextBox 1">
            <a:extLst>
              <a:ext uri="{FF2B5EF4-FFF2-40B4-BE49-F238E27FC236}">
                <a16:creationId xmlns:a16="http://schemas.microsoft.com/office/drawing/2014/main" id="{986435D0-9577-B409-5170-515446910A57}"/>
              </a:ext>
            </a:extLst>
          </p:cNvPr>
          <p:cNvSpPr txBox="1"/>
          <p:nvPr/>
        </p:nvSpPr>
        <p:spPr>
          <a:xfrm>
            <a:off x="341523" y="2340029"/>
            <a:ext cx="9320998" cy="2816156"/>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نسخه دسکتاپ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برای پردازش دسته‌ای نرم‌افزاری است که می‌توان آن را بر روی رایانه‌های محلی نصب کرد. این نسخه برای پردازش بی‌دردسر حجم‌های بالای گواهی‌های فوت طراحی شده است. چه در حالت متنی و چه در حالت کدی، این نرم‌افزار قادر به تحلیل هزاران گواهی فوت بوده و از فرمت‌های مختلف شامل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Excel، CSV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و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JSON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پشتیبانی می‌کند.</a:t>
            </a:r>
          </a:p>
        </p:txBody>
      </p:sp>
      <p:sp>
        <p:nvSpPr>
          <p:cNvPr id="4" name="Title 1">
            <a:extLst>
              <a:ext uri="{FF2B5EF4-FFF2-40B4-BE49-F238E27FC236}">
                <a16:creationId xmlns:a16="http://schemas.microsoft.com/office/drawing/2014/main" id="{90B9D5BF-8A6F-D237-9BE4-C651ACD6B681}"/>
              </a:ext>
            </a:extLst>
          </p:cNvPr>
          <p:cNvSpPr txBox="1">
            <a:spLocks/>
          </p:cNvSpPr>
          <p:nvPr/>
        </p:nvSpPr>
        <p:spPr bwMode="auto">
          <a:xfrm>
            <a:off x="1435497" y="620370"/>
            <a:ext cx="7133050" cy="1404089"/>
          </a:xfrm>
          <a:prstGeom prst="rect">
            <a:avLst/>
          </a:prstGeom>
          <a:solidFill>
            <a:srgbClr val="DEC8EE"/>
          </a:solidFill>
          <a:ln w="28575" cmpd="dbl">
            <a:solidFill>
              <a:srgbClr val="6B0D95"/>
            </a:solidFill>
            <a:prstDash val="dash"/>
          </a:ln>
        </p:spPr>
        <p:txBody>
          <a:bodyPr vert="horz" wrap="square" lIns="91440" tIns="45720" rIns="91440" bIns="45720" numCol="1" anchor="ctr" anchorCtr="0" compatLnSpc="1">
            <a:prstTxWarp prst="textNoShape">
              <a:avLst/>
            </a:prstTxWarp>
            <a:normAutofit fontScale="97500"/>
          </a:bodyPr>
          <a:lstStyle>
            <a:lvl1pPr algn="r" defTabSz="914400" rtl="1" eaLnBrk="0" fontAlgn="base" latinLnBrk="0" hangingPunct="0">
              <a:lnSpc>
                <a:spcPct val="90000"/>
              </a:lnSpc>
              <a:spcBef>
                <a:spcPct val="0"/>
              </a:spcBef>
              <a:spcAft>
                <a:spcPct val="0"/>
              </a:spcAft>
              <a:buNone/>
              <a:defRPr sz="2000" b="1"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2pPr>
            <a:lvl3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3pPr>
            <a:lvl4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4pPr>
            <a:lvl5pPr algn="ctr" rtl="1" eaLnBrk="0" fontAlgn="base" hangingPunct="0">
              <a:spcBef>
                <a:spcPct val="0"/>
              </a:spcBef>
              <a:spcAft>
                <a:spcPct val="0"/>
              </a:spcAft>
              <a:defRPr sz="4400">
                <a:solidFill>
                  <a:schemeClr val="tx1"/>
                </a:solidFill>
                <a:latin typeface="Times New Roman" panose="02020603050405020304" pitchFamily="18" charset="0"/>
                <a:cs typeface="B Titr" panose="00000700000000000000" pitchFamily="2" charset="-78"/>
              </a:defRPr>
            </a:lvl5pPr>
            <a:lvl6pPr marL="4572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6pPr>
            <a:lvl7pPr marL="9144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7pPr>
            <a:lvl8pPr marL="13716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8pPr>
            <a:lvl9pPr marL="1828800" algn="ctr" rtl="1" fontAlgn="base">
              <a:spcBef>
                <a:spcPct val="0"/>
              </a:spcBef>
              <a:spcAft>
                <a:spcPct val="0"/>
              </a:spcAft>
              <a:defRPr sz="4400">
                <a:solidFill>
                  <a:schemeClr val="tx1"/>
                </a:solidFill>
                <a:latin typeface="Times New Roman" panose="02020603050405020304" pitchFamily="18" charset="0"/>
                <a:cs typeface="B Titr" panose="00000700000000000000" pitchFamily="2" charset="-78"/>
              </a:defRPr>
            </a:lvl9pPr>
          </a:lstStyle>
          <a:p>
            <a:pPr algn="ctr" fontAlgn="auto">
              <a:spcAft>
                <a:spcPts val="0"/>
              </a:spcAft>
              <a:defRPr/>
            </a:pPr>
            <a:r>
              <a:rPr lang="en-US" sz="3200" dirty="0">
                <a:solidFill>
                  <a:srgbClr val="C00000"/>
                </a:solidFill>
              </a:rPr>
              <a:t>DORIS</a:t>
            </a:r>
          </a:p>
          <a:p>
            <a:pPr algn="ctr" fontAlgn="auto">
              <a:spcAft>
                <a:spcPts val="0"/>
              </a:spcAft>
              <a:defRPr/>
            </a:pPr>
            <a:r>
              <a:rPr lang="en-US" sz="3200" dirty="0">
                <a:solidFill>
                  <a:srgbClr val="4D096B"/>
                </a:solidFill>
              </a:rPr>
              <a:t>WHO</a:t>
            </a:r>
            <a:r>
              <a:rPr lang="en-US" sz="3200" dirty="0">
                <a:solidFill>
                  <a:schemeClr val="bg1"/>
                </a:solidFill>
              </a:rPr>
              <a:t> </a:t>
            </a:r>
            <a:r>
              <a:rPr lang="en-US" sz="3200" dirty="0">
                <a:solidFill>
                  <a:srgbClr val="FF0000"/>
                </a:solidFill>
              </a:rPr>
              <a:t>D</a:t>
            </a:r>
            <a:r>
              <a:rPr lang="en-US" sz="3200" dirty="0">
                <a:solidFill>
                  <a:srgbClr val="4D096B"/>
                </a:solidFill>
              </a:rPr>
              <a:t>igital</a:t>
            </a:r>
            <a:r>
              <a:rPr lang="en-US" sz="3200" dirty="0">
                <a:solidFill>
                  <a:schemeClr val="bg1"/>
                </a:solidFill>
              </a:rPr>
              <a:t> </a:t>
            </a:r>
            <a:r>
              <a:rPr lang="en-US" sz="3200" dirty="0">
                <a:solidFill>
                  <a:srgbClr val="FF0000"/>
                </a:solidFill>
              </a:rPr>
              <a:t>O</a:t>
            </a:r>
            <a:r>
              <a:rPr lang="en-US" sz="3200" dirty="0">
                <a:solidFill>
                  <a:srgbClr val="4D096B"/>
                </a:solidFill>
              </a:rPr>
              <a:t>pen</a:t>
            </a:r>
            <a:r>
              <a:rPr lang="en-US" sz="3200" dirty="0">
                <a:solidFill>
                  <a:schemeClr val="bg1"/>
                </a:solidFill>
              </a:rPr>
              <a:t> </a:t>
            </a:r>
            <a:r>
              <a:rPr lang="en-US" sz="3200" dirty="0">
                <a:solidFill>
                  <a:srgbClr val="FF0000"/>
                </a:solidFill>
              </a:rPr>
              <a:t>R</a:t>
            </a:r>
            <a:r>
              <a:rPr lang="en-US" sz="3200" dirty="0">
                <a:solidFill>
                  <a:srgbClr val="4D096B"/>
                </a:solidFill>
              </a:rPr>
              <a:t>ule</a:t>
            </a:r>
            <a:r>
              <a:rPr lang="en-US" sz="3200" dirty="0">
                <a:solidFill>
                  <a:schemeClr val="bg1"/>
                </a:solidFill>
              </a:rPr>
              <a:t> </a:t>
            </a:r>
            <a:r>
              <a:rPr lang="en-US" sz="3200" dirty="0">
                <a:solidFill>
                  <a:srgbClr val="FF0000"/>
                </a:solidFill>
              </a:rPr>
              <a:t>I</a:t>
            </a:r>
            <a:r>
              <a:rPr lang="en-US" sz="3200" dirty="0">
                <a:solidFill>
                  <a:srgbClr val="4D096B"/>
                </a:solidFill>
              </a:rPr>
              <a:t>ntegrated cause of death </a:t>
            </a:r>
            <a:r>
              <a:rPr lang="en-US" sz="3200" dirty="0">
                <a:solidFill>
                  <a:srgbClr val="FF0000"/>
                </a:solidFill>
              </a:rPr>
              <a:t>S</a:t>
            </a:r>
            <a:r>
              <a:rPr lang="en-US" sz="3200" dirty="0">
                <a:solidFill>
                  <a:srgbClr val="4D096B"/>
                </a:solidFill>
              </a:rPr>
              <a:t>election</a:t>
            </a:r>
            <a:endParaRPr lang="fa-IR" sz="3200" dirty="0">
              <a:solidFill>
                <a:srgbClr val="4D096B"/>
              </a:solidFill>
            </a:endParaRPr>
          </a:p>
        </p:txBody>
      </p:sp>
    </p:spTree>
    <p:extLst>
      <p:ext uri="{BB962C8B-B14F-4D97-AF65-F5344CB8AC3E}">
        <p14:creationId xmlns:p14="http://schemas.microsoft.com/office/powerpoint/2010/main" val="375326406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81</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229679" y="655894"/>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ویژگی های </a:t>
            </a:r>
            <a:r>
              <a:rPr lang="en-US" sz="2800" b="1" dirty="0">
                <a:solidFill>
                  <a:srgbClr val="4D096B"/>
                </a:solidFill>
                <a:latin typeface="Times New Roman" panose="02020603050405020304" pitchFamily="18" charset="0"/>
                <a:cs typeface="Times New Roman" panose="02020603050405020304" pitchFamily="18" charset="0"/>
              </a:rPr>
              <a:t>DORIS</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453887" y="1350082"/>
            <a:ext cx="9320998" cy="5032147"/>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قابلیت همکاری معنایی و دسترسی نامحدود: همانند دیگر ابزارهای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به‌صورت رایگان در دسترس است و همکاری معنایی یکپارچه‌ای را فراهم می‌کند، به‌طوری که هم به‌صورت آنلاین و هم آفلاین قابل استفاده است. این ویژگی امکان اشتراک‌گذاری و تحلیل داده‌ها را در پلتفرم‌های مختلف فراهم می‌کند.</a:t>
            </a:r>
          </a:p>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قابلیت‌های چندزبانه: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از ده زبان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شامل عربی، چینی، چکی، انگلیسی، فرانسوی، پرتغالی، روسی، اسپانیایی، ترکی و ازبکی پشتیبانی می‌کند. با گسترش زبان‌های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گزینه‌های زبانی در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نیز افزایش خواهد یافت و دسترسی جهانی و شمولیت بیشتری را تضمین می‌کند.</a:t>
            </a:r>
          </a:p>
          <a:p>
            <a:pPr algn="r" rtl="1">
              <a:lnSpc>
                <a:spcPct val="150000"/>
              </a:lnSpc>
            </a:pPr>
            <a:endPar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endParaRPr>
          </a:p>
        </p:txBody>
      </p:sp>
    </p:spTree>
    <p:extLst>
      <p:ext uri="{BB962C8B-B14F-4D97-AF65-F5344CB8AC3E}">
        <p14:creationId xmlns:p14="http://schemas.microsoft.com/office/powerpoint/2010/main" val="2304929016"/>
      </p:ext>
    </p:extLst>
  </p:cSld>
  <p:clrMapOvr>
    <a:masterClrMapping/>
  </p:clrMapOvr>
  <p:transition spd="slow">
    <p:cover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82</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229679" y="655894"/>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ویژگی های </a:t>
            </a:r>
            <a:r>
              <a:rPr lang="en-US" sz="2800" b="1" dirty="0">
                <a:solidFill>
                  <a:srgbClr val="4D096B"/>
                </a:solidFill>
                <a:latin typeface="Times New Roman" panose="02020603050405020304" pitchFamily="18" charset="0"/>
                <a:cs typeface="Times New Roman" panose="02020603050405020304" pitchFamily="18" charset="0"/>
              </a:rPr>
              <a:t>DORIS</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453887" y="1350082"/>
            <a:ext cx="9320998" cy="3924151"/>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پیکربندی قابل تنظیم: با تنظیمات قابل سفارشی‌سازی برای ترجیحات زبانی و نسخه‌های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تجربه کاربری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را مطابق با نیازهای ملی و سازمانی خود شخصی‌سازی کنید.</a:t>
            </a:r>
          </a:p>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نگهداری آسان: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با آخرین پیشرفت‌های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به‌روزرسانی می‌شود و نگهداری آسان و همگام‌سازی مداوم با به‌روزرسانی‌های طبقه‌بندی و بهترین شیوه‌ها را تضمین می‌کند.</a:t>
            </a:r>
          </a:p>
          <a:p>
            <a:pPr algn="r" rtl="1">
              <a:lnSpc>
                <a:spcPct val="150000"/>
              </a:lnSpc>
            </a:pPr>
            <a:endPar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endParaRPr>
          </a:p>
        </p:txBody>
      </p:sp>
    </p:spTree>
    <p:extLst>
      <p:ext uri="{BB962C8B-B14F-4D97-AF65-F5344CB8AC3E}">
        <p14:creationId xmlns:p14="http://schemas.microsoft.com/office/powerpoint/2010/main" val="1454361374"/>
      </p:ext>
    </p:extLst>
  </p:cSld>
  <p:clrMapOvr>
    <a:masterClrMapping/>
  </p:clrMapOvr>
  <p:transition spd="slow">
    <p:cover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83</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229679" y="655894"/>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ویژگی های </a:t>
            </a:r>
            <a:r>
              <a:rPr lang="en-US" sz="2800" b="1" dirty="0">
                <a:solidFill>
                  <a:srgbClr val="4D096B"/>
                </a:solidFill>
                <a:latin typeface="Times New Roman" panose="02020603050405020304" pitchFamily="18" charset="0"/>
                <a:cs typeface="Times New Roman" panose="02020603050405020304" pitchFamily="18" charset="0"/>
              </a:rPr>
              <a:t>DORIS</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453887" y="1350082"/>
            <a:ext cx="9320998" cy="3370153"/>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وارد کردن داده‌های مؤثر: گواهی‌های مرگ را در قالب‌های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JSON، Excel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و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CSV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وارد کنید.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علت اصلی مرگ را محاسبه کرده و می‌تواند هزاران گواهی را به‌صورت مؤثر پردازش کند.</a:t>
            </a:r>
          </a:p>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تبدیل خودکار متن به کد: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با تبدیل خودکار تشخیص‌های متنی به کدهای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دقت را افزایش داده و فرآیند کدگذاری را تسهیل می‌کند.</a:t>
            </a:r>
          </a:p>
          <a:p>
            <a:pPr algn="r" rtl="1">
              <a:lnSpc>
                <a:spcPct val="150000"/>
              </a:lnSpc>
            </a:pPr>
            <a:endPar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endParaRPr>
          </a:p>
        </p:txBody>
      </p:sp>
      <p:sp>
        <p:nvSpPr>
          <p:cNvPr id="4" name="Google Shape;1069;p54">
            <a:extLst>
              <a:ext uri="{FF2B5EF4-FFF2-40B4-BE49-F238E27FC236}">
                <a16:creationId xmlns:a16="http://schemas.microsoft.com/office/drawing/2014/main" id="{5142EC0F-B08E-AB28-B323-3E6BDEAAAB79}"/>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0D9CB688-8AFB-4FAE-29C0-CD3ED493A1D3}"/>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276F6DD7-5DBB-5D86-A571-56531E466669}"/>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EB59BF08-DA6F-E8EA-1F12-12B74485A72B}"/>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367075"/>
      </p:ext>
    </p:extLst>
  </p:cSld>
  <p:clrMapOvr>
    <a:masterClrMapping/>
  </p:clrMapOvr>
  <p:transition spd="slow">
    <p:cover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84</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229679" y="655894"/>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ویژگی های </a:t>
            </a:r>
            <a:r>
              <a:rPr lang="en-US" sz="2800" b="1" dirty="0">
                <a:solidFill>
                  <a:srgbClr val="4D096B"/>
                </a:solidFill>
                <a:latin typeface="Times New Roman" panose="02020603050405020304" pitchFamily="18" charset="0"/>
                <a:cs typeface="Times New Roman" panose="02020603050405020304" pitchFamily="18" charset="0"/>
              </a:rPr>
              <a:t>DORIS</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453887" y="1350082"/>
            <a:ext cx="9320998" cy="4478149"/>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افزایش کارایی جریان کاری: از بررسی دقیق گواهی‌های مرگ تا فیلتر کردن، مرتب‌سازی و پردازش آسان،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جریان کاری را بهینه کرده و تضمین می‌کند که با استانداردهای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همخوانی داشته باشد.</a:t>
            </a:r>
          </a:p>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انتقال آسان داده‌ها: به‌سادگی گواهی‌ها را برای تحلیل و اشتراک‌گذاری صادر کنید.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برنامه‌های کاربردی قوانین دقیق و انتخاب‌های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UCOD </a:t>
            </a:r>
            <a:r>
              <a:rPr lang="fa-IR" sz="2400" b="1" dirty="0">
                <a:solidFill>
                  <a:srgbClr val="000000"/>
                </a:solidFill>
                <a:latin typeface="Times New Roman" panose="02020603050405020304" pitchFamily="18" charset="0"/>
                <a:ea typeface="Mitra" panose="00000400000000000000"/>
                <a:cs typeface="B Nazanin" panose="00000400000000000000" pitchFamily="2" charset="-78"/>
              </a:rPr>
              <a:t>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را ارائه می‌دهد که کاملاً با ابزار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ANACoD-3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برای تحلیل داده‌های مرگ و میر سازگار است. تقویت پژوهش، نظارت و توسعه سیاست‌ها</a:t>
            </a:r>
          </a:p>
          <a:p>
            <a:pPr algn="r" rtl="1">
              <a:lnSpc>
                <a:spcPct val="150000"/>
              </a:lnSpc>
            </a:pPr>
            <a:endPar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endParaRPr>
          </a:p>
        </p:txBody>
      </p:sp>
    </p:spTree>
    <p:extLst>
      <p:ext uri="{BB962C8B-B14F-4D97-AF65-F5344CB8AC3E}">
        <p14:creationId xmlns:p14="http://schemas.microsoft.com/office/powerpoint/2010/main" val="21120671"/>
      </p:ext>
    </p:extLst>
  </p:cSld>
  <p:clrMapOvr>
    <a:masterClrMapping/>
  </p:clrMapOvr>
  <p:transition spd="slow">
    <p:cover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85</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439355" y="608000"/>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استفاده از </a:t>
            </a:r>
            <a:r>
              <a:rPr lang="en-US" sz="2800" b="1" dirty="0">
                <a:solidFill>
                  <a:srgbClr val="4D096B"/>
                </a:solidFill>
                <a:latin typeface="Times New Roman" panose="02020603050405020304" pitchFamily="18" charset="0"/>
                <a:cs typeface="Times New Roman" panose="02020603050405020304" pitchFamily="18" charset="0"/>
              </a:rPr>
              <a:t>DORIS</a:t>
            </a:r>
            <a:endParaRPr lang="en-US" sz="2400" dirty="0">
              <a:solidFill>
                <a:srgbClr val="4D096B"/>
              </a:solidFill>
            </a:endParaRPr>
          </a:p>
        </p:txBody>
      </p:sp>
      <p:sp>
        <p:nvSpPr>
          <p:cNvPr id="2" name="TextBox 1">
            <a:extLst>
              <a:ext uri="{FF2B5EF4-FFF2-40B4-BE49-F238E27FC236}">
                <a16:creationId xmlns:a16="http://schemas.microsoft.com/office/drawing/2014/main" id="{986435D0-9577-B409-5170-515446910A57}"/>
              </a:ext>
            </a:extLst>
          </p:cNvPr>
          <p:cNvSpPr txBox="1"/>
          <p:nvPr/>
        </p:nvSpPr>
        <p:spPr>
          <a:xfrm>
            <a:off x="810038" y="1708252"/>
            <a:ext cx="9320998" cy="1307537"/>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en-US" sz="2800" b="1" dirty="0">
                <a:solidFill>
                  <a:srgbClr val="000000"/>
                </a:solidFill>
                <a:effectLst/>
                <a:latin typeface="Times New Roman" panose="02020603050405020304" pitchFamily="18" charset="0"/>
                <a:ea typeface="Mitra" panose="00000400000000000000"/>
                <a:cs typeface="B Nazanin" panose="00000400000000000000" pitchFamily="2" charset="-78"/>
              </a:rPr>
              <a:t>send an email to </a:t>
            </a:r>
            <a:br>
              <a:rPr lang="en-US" sz="2800" b="1" dirty="0">
                <a:solidFill>
                  <a:srgbClr val="000000"/>
                </a:solidFill>
                <a:effectLst/>
                <a:latin typeface="Times New Roman" panose="02020603050405020304" pitchFamily="18" charset="0"/>
                <a:ea typeface="Mitra" panose="00000400000000000000"/>
                <a:cs typeface="B Nazanin" panose="00000400000000000000" pitchFamily="2" charset="-78"/>
              </a:rPr>
            </a:br>
            <a:r>
              <a:rPr lang="en-US" sz="2800" b="1" dirty="0">
                <a:solidFill>
                  <a:srgbClr val="000000"/>
                </a:solidFill>
                <a:effectLst/>
                <a:latin typeface="Times New Roman" panose="02020603050405020304" pitchFamily="18" charset="0"/>
                <a:ea typeface="Mitra" panose="00000400000000000000"/>
                <a:cs typeface="B Nazanin" panose="00000400000000000000" pitchFamily="2" charset="-78"/>
              </a:rPr>
              <a:t>icd@who.int.</a:t>
            </a:r>
          </a:p>
        </p:txBody>
      </p:sp>
    </p:spTree>
    <p:extLst>
      <p:ext uri="{BB962C8B-B14F-4D97-AF65-F5344CB8AC3E}">
        <p14:creationId xmlns:p14="http://schemas.microsoft.com/office/powerpoint/2010/main" val="1985538985"/>
      </p:ext>
    </p:extLst>
  </p:cSld>
  <p:clrMapOvr>
    <a:masterClrMapping/>
  </p:clrMapOvr>
  <p:transition spd="slow">
    <p:cover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86</a:t>
              </a:r>
              <a:endParaRPr lang="en-US" sz="1600" dirty="0">
                <a:cs typeface="B Titr" panose="00000700000000000000" pitchFamily="2" charset="-78"/>
              </a:endParaRPr>
            </a:p>
          </p:txBody>
        </p:sp>
      </p:grpSp>
      <p:pic>
        <p:nvPicPr>
          <p:cNvPr id="2" name="Picture 1">
            <a:extLst>
              <a:ext uri="{FF2B5EF4-FFF2-40B4-BE49-F238E27FC236}">
                <a16:creationId xmlns:a16="http://schemas.microsoft.com/office/drawing/2014/main" id="{6501EE2C-AF77-0D02-FF7C-35F4A3D838B5}"/>
              </a:ext>
            </a:extLst>
          </p:cNvPr>
          <p:cNvPicPr>
            <a:picLocks noChangeAspect="1"/>
          </p:cNvPicPr>
          <p:nvPr/>
        </p:nvPicPr>
        <p:blipFill>
          <a:blip r:embed="rId3"/>
          <a:stretch>
            <a:fillRect/>
          </a:stretch>
        </p:blipFill>
        <p:spPr>
          <a:xfrm>
            <a:off x="416527" y="347005"/>
            <a:ext cx="11368735" cy="6138202"/>
          </a:xfrm>
          <a:prstGeom prst="rect">
            <a:avLst/>
          </a:prstGeom>
        </p:spPr>
      </p:pic>
    </p:spTree>
    <p:extLst>
      <p:ext uri="{BB962C8B-B14F-4D97-AF65-F5344CB8AC3E}">
        <p14:creationId xmlns:p14="http://schemas.microsoft.com/office/powerpoint/2010/main" val="4231056568"/>
      </p:ext>
    </p:extLst>
  </p:cSld>
  <p:clrMapOvr>
    <a:masterClrMapping/>
  </p:clrMapOvr>
  <p:transition spd="slow">
    <p:cover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87</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511862" y="594636"/>
            <a:ext cx="7510669" cy="523220"/>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DORIS Web Version</a:t>
            </a:r>
          </a:p>
        </p:txBody>
      </p:sp>
      <p:sp>
        <p:nvSpPr>
          <p:cNvPr id="2" name="TextBox 1">
            <a:extLst>
              <a:ext uri="{FF2B5EF4-FFF2-40B4-BE49-F238E27FC236}">
                <a16:creationId xmlns:a16="http://schemas.microsoft.com/office/drawing/2014/main" id="{BA99DC07-DFB9-40F8-778A-79E502540CA9}"/>
              </a:ext>
            </a:extLst>
          </p:cNvPr>
          <p:cNvSpPr txBox="1"/>
          <p:nvPr/>
        </p:nvSpPr>
        <p:spPr>
          <a:xfrm>
            <a:off x="578377" y="1314312"/>
            <a:ext cx="9320998" cy="1708160"/>
          </a:xfrm>
          <a:prstGeom prst="rect">
            <a:avLst/>
          </a:prstGeom>
          <a:noFill/>
        </p:spPr>
        <p:txBody>
          <a:bodyPr wrap="square">
            <a:spAutoFit/>
          </a:bodyPr>
          <a:lstStyle/>
          <a:p>
            <a:pPr algn="r"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نسخه وب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یک برنامه مبتنی بر وب است که از طریق مرورگر وب قابل دسترسی است. این نسخه قوانین مرگ و میر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را بر روی گواهی‌های مرگ به‌صورت فردی اعمال می‌کند تا علت مرگ انتخاب شود. نسخه وب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قابل دسترسی است.</a:t>
            </a:r>
          </a:p>
        </p:txBody>
      </p:sp>
      <p:sp>
        <p:nvSpPr>
          <p:cNvPr id="11" name="TextBox 10">
            <a:extLst>
              <a:ext uri="{FF2B5EF4-FFF2-40B4-BE49-F238E27FC236}">
                <a16:creationId xmlns:a16="http://schemas.microsoft.com/office/drawing/2014/main" id="{20766BE3-8496-623F-757D-530A93B9B257}"/>
              </a:ext>
            </a:extLst>
          </p:cNvPr>
          <p:cNvSpPr txBox="1"/>
          <p:nvPr/>
        </p:nvSpPr>
        <p:spPr>
          <a:xfrm>
            <a:off x="779622" y="3835527"/>
            <a:ext cx="6112412" cy="400110"/>
          </a:xfrm>
          <a:prstGeom prst="rect">
            <a:avLst/>
          </a:prstGeom>
          <a:noFill/>
        </p:spPr>
        <p:txBody>
          <a:bodyPr wrap="square">
            <a:spAutoFit/>
          </a:bodyPr>
          <a:lstStyle/>
          <a:p>
            <a:r>
              <a:rPr lang="en-GB" sz="2000" b="1" dirty="0">
                <a:latin typeface="Times New Roman" panose="02020603050405020304" pitchFamily="18" charset="0"/>
                <a:cs typeface="Times New Roman" panose="02020603050405020304" pitchFamily="18" charset="0"/>
              </a:rPr>
              <a:t>https://icd.who.int/doris/workspace/en</a:t>
            </a:r>
            <a:endParaRPr lang="fa-I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311326"/>
      </p:ext>
    </p:extLst>
  </p:cSld>
  <p:clrMapOvr>
    <a:masterClrMapping/>
  </p:clrMapOvr>
  <p:transition spd="slow">
    <p:cover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88</a:t>
              </a:r>
              <a:endParaRPr lang="en-US" sz="1600" dirty="0">
                <a:cs typeface="B Titr" panose="00000700000000000000" pitchFamily="2" charset="-78"/>
              </a:endParaRPr>
            </a:p>
          </p:txBody>
        </p:sp>
      </p:grpSp>
      <p:pic>
        <p:nvPicPr>
          <p:cNvPr id="2" name="Picture 1">
            <a:extLst>
              <a:ext uri="{FF2B5EF4-FFF2-40B4-BE49-F238E27FC236}">
                <a16:creationId xmlns:a16="http://schemas.microsoft.com/office/drawing/2014/main" id="{D98C6D4A-C624-504E-C502-FB8970E4643E}"/>
              </a:ext>
            </a:extLst>
          </p:cNvPr>
          <p:cNvPicPr>
            <a:picLocks noChangeAspect="1"/>
          </p:cNvPicPr>
          <p:nvPr/>
        </p:nvPicPr>
        <p:blipFill>
          <a:blip r:embed="rId3"/>
          <a:stretch>
            <a:fillRect/>
          </a:stretch>
        </p:blipFill>
        <p:spPr>
          <a:xfrm>
            <a:off x="346188" y="332937"/>
            <a:ext cx="11499830" cy="6201422"/>
          </a:xfrm>
          <a:prstGeom prst="rect">
            <a:avLst/>
          </a:prstGeom>
        </p:spPr>
      </p:pic>
    </p:spTree>
    <p:extLst>
      <p:ext uri="{BB962C8B-B14F-4D97-AF65-F5344CB8AC3E}">
        <p14:creationId xmlns:p14="http://schemas.microsoft.com/office/powerpoint/2010/main" val="2691494955"/>
      </p:ext>
    </p:extLst>
  </p:cSld>
  <p:clrMapOvr>
    <a:masterClrMapping/>
  </p:clrMapOvr>
  <p:transition spd="slow">
    <p:cover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89</a:t>
              </a:r>
              <a:endParaRPr lang="en-US" sz="1600" dirty="0">
                <a:cs typeface="B Titr" panose="00000700000000000000" pitchFamily="2" charset="-78"/>
              </a:endParaRPr>
            </a:p>
          </p:txBody>
        </p:sp>
      </p:grpSp>
      <p:pic>
        <p:nvPicPr>
          <p:cNvPr id="2" name="Picture 1">
            <a:extLst>
              <a:ext uri="{FF2B5EF4-FFF2-40B4-BE49-F238E27FC236}">
                <a16:creationId xmlns:a16="http://schemas.microsoft.com/office/drawing/2014/main" id="{E4ED5019-75C7-48CE-2287-BDBCF35AADD8}"/>
              </a:ext>
            </a:extLst>
          </p:cNvPr>
          <p:cNvPicPr>
            <a:picLocks noChangeAspect="1"/>
          </p:cNvPicPr>
          <p:nvPr/>
        </p:nvPicPr>
        <p:blipFill>
          <a:blip r:embed="rId3"/>
          <a:stretch>
            <a:fillRect/>
          </a:stretch>
        </p:blipFill>
        <p:spPr>
          <a:xfrm>
            <a:off x="432922" y="337628"/>
            <a:ext cx="11380477" cy="6196731"/>
          </a:xfrm>
          <a:prstGeom prst="rect">
            <a:avLst/>
          </a:prstGeom>
        </p:spPr>
      </p:pic>
    </p:spTree>
    <p:extLst>
      <p:ext uri="{BB962C8B-B14F-4D97-AF65-F5344CB8AC3E}">
        <p14:creationId xmlns:p14="http://schemas.microsoft.com/office/powerpoint/2010/main" val="3528275691"/>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a:t>
              </a:r>
              <a:endParaRPr lang="en-US" sz="1600" dirty="0">
                <a:cs typeface="B Titr" panose="00000700000000000000" pitchFamily="2" charset="-78"/>
              </a:endParaRPr>
            </a:p>
          </p:txBody>
        </p:sp>
      </p:grpSp>
      <p:pic>
        <p:nvPicPr>
          <p:cNvPr id="4" name="Picture 3">
            <a:extLst>
              <a:ext uri="{FF2B5EF4-FFF2-40B4-BE49-F238E27FC236}">
                <a16:creationId xmlns:a16="http://schemas.microsoft.com/office/drawing/2014/main" id="{A05DEB46-5259-F971-6D40-B74DEA356E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07217" y="453682"/>
            <a:ext cx="6577558" cy="5950634"/>
          </a:xfrm>
          <a:prstGeom prst="rect">
            <a:avLst/>
          </a:prstGeom>
        </p:spPr>
      </p:pic>
      <p:sp>
        <p:nvSpPr>
          <p:cNvPr id="2" name="Google Shape;1069;p54">
            <a:extLst>
              <a:ext uri="{FF2B5EF4-FFF2-40B4-BE49-F238E27FC236}">
                <a16:creationId xmlns:a16="http://schemas.microsoft.com/office/drawing/2014/main" id="{6F3BAA41-E0D7-6D34-5F02-4990AAE75831}"/>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DF842274-C076-3E17-CD2D-70791EAD8704}"/>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9D81E29B-2499-0217-1C0A-C650CAAD9331}"/>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3570FB4C-E1FF-6CCB-4E0A-085FC24835D4}"/>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675777"/>
      </p:ext>
    </p:extLst>
  </p:cSld>
  <p:clrMapOvr>
    <a:masterClrMapping/>
  </p:clrMapOvr>
  <p:transition spd="slow">
    <p:cover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90</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639415" y="571488"/>
            <a:ext cx="7510669" cy="523220"/>
          </a:xfrm>
          <a:prstGeom prst="rect">
            <a:avLst/>
          </a:prstGeom>
          <a:noFill/>
        </p:spPr>
        <p:txBody>
          <a:bodyPr wrap="square">
            <a:spAutoFit/>
          </a:bodyPr>
          <a:lstStyle/>
          <a:p>
            <a:pPr marL="457200" indent="-457200" algn="l">
              <a:buFont typeface="Arial" panose="020B0604020202020204" pitchFamily="34" charset="0"/>
              <a:buChar char="•"/>
            </a:pPr>
            <a:r>
              <a:rPr lang="en-US" sz="2800" b="1" dirty="0">
                <a:solidFill>
                  <a:srgbClr val="4D096B"/>
                </a:solidFill>
                <a:latin typeface="Times New Roman" panose="02020603050405020304" pitchFamily="18" charset="0"/>
                <a:cs typeface="Times New Roman" panose="02020603050405020304" pitchFamily="18" charset="0"/>
              </a:rPr>
              <a:t> DORIS Desktop software</a:t>
            </a:r>
          </a:p>
        </p:txBody>
      </p:sp>
      <p:sp>
        <p:nvSpPr>
          <p:cNvPr id="10" name="TextBox 9">
            <a:extLst>
              <a:ext uri="{FF2B5EF4-FFF2-40B4-BE49-F238E27FC236}">
                <a16:creationId xmlns:a16="http://schemas.microsoft.com/office/drawing/2014/main" id="{7B4E37D5-5829-6B6C-E49E-9740228C9FB6}"/>
              </a:ext>
            </a:extLst>
          </p:cNvPr>
          <p:cNvSpPr txBox="1"/>
          <p:nvPr/>
        </p:nvSpPr>
        <p:spPr>
          <a:xfrm>
            <a:off x="578377" y="2409061"/>
            <a:ext cx="9320998" cy="3370153"/>
          </a:xfrm>
          <a:prstGeom prst="rect">
            <a:avLst/>
          </a:prstGeom>
          <a:noFill/>
        </p:spPr>
        <p:txBody>
          <a:bodyPr wrap="square">
            <a:spAutoFit/>
          </a:bodyPr>
          <a:lstStyle/>
          <a:p>
            <a:pPr algn="just"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نسخه دسکتاپ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یک راه‌حل نرم‌افزاری است که برای پردازش دسته‌ای کارآمد گواهی‌های مرگ طراحی شده است. این نرم‌افزار تحلیل حجم زیادی از داده‌ها را تسهیل می‌کند و هم تشخیص‌های کدگذاری‌شده و هم تشخیص‌های متنی را پشتیبانی می‌کند. طراحی این نرم‌افزار بر سهولت استفاده تأکید دارد و امکان وارد کردن گواهی‌ها را در قالب‌های متنوعی مانند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e-MCCD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استاندارد در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JSON، Excel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و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CSV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فراهم می‌کند.</a:t>
            </a:r>
          </a:p>
        </p:txBody>
      </p:sp>
      <p:sp>
        <p:nvSpPr>
          <p:cNvPr id="4" name="TextBox 3">
            <a:extLst>
              <a:ext uri="{FF2B5EF4-FFF2-40B4-BE49-F238E27FC236}">
                <a16:creationId xmlns:a16="http://schemas.microsoft.com/office/drawing/2014/main" id="{091D9132-A603-4CFE-9F9E-DFDE826D414B}"/>
              </a:ext>
            </a:extLst>
          </p:cNvPr>
          <p:cNvSpPr txBox="1"/>
          <p:nvPr/>
        </p:nvSpPr>
        <p:spPr>
          <a:xfrm>
            <a:off x="2182670" y="1436601"/>
            <a:ext cx="6112412" cy="646331"/>
          </a:xfrm>
          <a:prstGeom prst="rect">
            <a:avLst/>
          </a:prstGeom>
          <a:noFill/>
        </p:spPr>
        <p:txBody>
          <a:bodyPr wrap="square">
            <a:spAutoFit/>
          </a:bodyPr>
          <a:lstStyle/>
          <a:p>
            <a:pPr algn="ctr"/>
            <a:r>
              <a:rPr lang="fa-IR" b="0" i="0" u="none" strike="noStrike" dirty="0">
                <a:solidFill>
                  <a:srgbClr val="3091D1"/>
                </a:solidFill>
                <a:effectLst/>
                <a:highlight>
                  <a:srgbClr val="FCFCFC"/>
                </a:highlight>
                <a:latin typeface="Lato" panose="020F0502020204030203" pitchFamily="34" charset="0"/>
                <a:hlinkClick r:id="rId3"/>
              </a:rPr>
              <a:t>لینک دانلود</a:t>
            </a:r>
            <a:br>
              <a:rPr lang="en-GB" b="0" i="0" u="none" strike="noStrike" dirty="0">
                <a:solidFill>
                  <a:srgbClr val="3091D1"/>
                </a:solidFill>
                <a:effectLst/>
                <a:highlight>
                  <a:srgbClr val="FCFCFC"/>
                </a:highlight>
                <a:latin typeface="Lato" panose="020F0502020204030203" pitchFamily="34" charset="0"/>
                <a:hlinkClick r:id="rId3"/>
              </a:rPr>
            </a:br>
            <a:r>
              <a:rPr lang="en-GB" b="0" i="0" u="none" strike="noStrike" dirty="0">
                <a:solidFill>
                  <a:srgbClr val="3091D1"/>
                </a:solidFill>
                <a:effectLst/>
                <a:highlight>
                  <a:srgbClr val="FCFCFC"/>
                </a:highlight>
                <a:latin typeface="Lato" panose="020F0502020204030203" pitchFamily="34" charset="0"/>
                <a:hlinkClick r:id="rId3"/>
              </a:rPr>
              <a:t>DorisDesktop_1.0.0.0_x64.msix</a:t>
            </a:r>
            <a:endParaRPr lang="fa-IR" dirty="0"/>
          </a:p>
        </p:txBody>
      </p:sp>
    </p:spTree>
    <p:extLst>
      <p:ext uri="{BB962C8B-B14F-4D97-AF65-F5344CB8AC3E}">
        <p14:creationId xmlns:p14="http://schemas.microsoft.com/office/powerpoint/2010/main" val="208279328"/>
      </p:ext>
    </p:extLst>
  </p:cSld>
  <p:clrMapOvr>
    <a:masterClrMapping/>
  </p:clrMapOvr>
  <p:transition spd="slow">
    <p:cover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91</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پاسخ مثال 1</a:t>
            </a:r>
            <a:endParaRPr lang="en-US" sz="2800" dirty="0">
              <a:solidFill>
                <a:srgbClr val="4D096B"/>
              </a:solidFill>
            </a:endParaRPr>
          </a:p>
        </p:txBody>
      </p:sp>
      <p:sp>
        <p:nvSpPr>
          <p:cNvPr id="10" name="TextBox 9">
            <a:extLst>
              <a:ext uri="{FF2B5EF4-FFF2-40B4-BE49-F238E27FC236}">
                <a16:creationId xmlns:a16="http://schemas.microsoft.com/office/drawing/2014/main" id="{7B4E37D5-5829-6B6C-E49E-9740228C9FB6}"/>
              </a:ext>
            </a:extLst>
          </p:cNvPr>
          <p:cNvSpPr txBox="1"/>
          <p:nvPr/>
        </p:nvSpPr>
        <p:spPr>
          <a:xfrm>
            <a:off x="578378" y="1148089"/>
            <a:ext cx="9320998" cy="1154162"/>
          </a:xfrm>
          <a:prstGeom prst="rect">
            <a:avLst/>
          </a:prstGeom>
          <a:noFill/>
        </p:spPr>
        <p:txBody>
          <a:bodyPr wrap="square">
            <a:spAutoFit/>
          </a:bodyPr>
          <a:lstStyle/>
          <a:p>
            <a:pPr algn="just"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بعد از کدگذاری وارد نسخه تحت وب شده و اطلاعات گواهی فوت را وارد کرده و سپس گزینه </a:t>
            </a:r>
            <a:r>
              <a:rPr lang="en-US" sz="2400" b="1">
                <a:solidFill>
                  <a:srgbClr val="000000"/>
                </a:solidFill>
                <a:latin typeface="Times New Roman" panose="02020603050405020304" pitchFamily="18" charset="0"/>
                <a:ea typeface="Mitra" panose="00000400000000000000"/>
                <a:cs typeface="B Nazanin" panose="00000400000000000000" pitchFamily="2" charset="-78"/>
              </a:rPr>
              <a:t>process</a:t>
            </a:r>
            <a:r>
              <a:rPr lang="fa-IR" sz="2400" b="1">
                <a:solidFill>
                  <a:srgbClr val="000000"/>
                </a:solidFill>
                <a:effectLst/>
                <a:latin typeface="Times New Roman" panose="02020603050405020304" pitchFamily="18" charset="0"/>
                <a:ea typeface="Mitra" panose="00000400000000000000"/>
                <a:cs typeface="B Nazanin" panose="00000400000000000000" pitchFamily="2" charset="-78"/>
              </a:rPr>
              <a:t>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را می زنیم. در قسمت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Report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خروجی را به ما نمایش می دهد. </a:t>
            </a:r>
          </a:p>
        </p:txBody>
      </p:sp>
      <p:graphicFrame>
        <p:nvGraphicFramePr>
          <p:cNvPr id="2" name="Table 4">
            <a:extLst>
              <a:ext uri="{FF2B5EF4-FFF2-40B4-BE49-F238E27FC236}">
                <a16:creationId xmlns:a16="http://schemas.microsoft.com/office/drawing/2014/main" id="{68E96582-6664-B244-A244-856C0B75DA35}"/>
              </a:ext>
            </a:extLst>
          </p:cNvPr>
          <p:cNvGraphicFramePr>
            <a:graphicFrameLocks/>
          </p:cNvGraphicFramePr>
          <p:nvPr>
            <p:extLst>
              <p:ext uri="{D42A27DB-BD31-4B8C-83A1-F6EECF244321}">
                <p14:modId xmlns:p14="http://schemas.microsoft.com/office/powerpoint/2010/main" val="3019367851"/>
              </p:ext>
            </p:extLst>
          </p:nvPr>
        </p:nvGraphicFramePr>
        <p:xfrm>
          <a:off x="810038" y="2529840"/>
          <a:ext cx="8229600" cy="2103120"/>
        </p:xfrm>
        <a:graphic>
          <a:graphicData uri="http://schemas.openxmlformats.org/drawingml/2006/table">
            <a:tbl>
              <a:tblPr firstRow="1" bandRow="1">
                <a:tableStyleId>{7DF18680-E054-41AD-8BC1-D1AEF772440D}</a:tableStyleId>
              </a:tblPr>
              <a:tblGrid>
                <a:gridCol w="8229600">
                  <a:extLst>
                    <a:ext uri="{9D8B030D-6E8A-4147-A177-3AD203B41FA5}">
                      <a16:colId xmlns:a16="http://schemas.microsoft.com/office/drawing/2014/main" val="903572508"/>
                    </a:ext>
                  </a:extLst>
                </a:gridCol>
              </a:tblGrid>
              <a:tr h="370840">
                <a:tc>
                  <a:txBody>
                    <a:bodyPr/>
                    <a:lstStyle/>
                    <a:p>
                      <a:pPr marL="0" indent="0" algn="r" rtl="1">
                        <a:buFont typeface="+mj-lt"/>
                        <a:buNone/>
                      </a:pPr>
                      <a:r>
                        <a:rPr lang="fa-IR" b="1" dirty="0">
                          <a:cs typeface="B Titr" panose="00000700000000000000" pitchFamily="2" charset="-78"/>
                        </a:rPr>
                        <a:t> کدهای مربوط به وضعیت های ثبت شده در بخش اول گواهی فوت</a:t>
                      </a:r>
                    </a:p>
                    <a:p>
                      <a:pPr marL="0" indent="0" algn="r" rtl="1">
                        <a:buFont typeface="+mj-lt"/>
                        <a:buNone/>
                      </a:pPr>
                      <a:r>
                        <a:rPr lang="fa-IR" b="1" dirty="0">
                          <a:cs typeface="B Titr" panose="00000700000000000000" pitchFamily="2" charset="-78"/>
                        </a:rPr>
                        <a:t>الف-</a:t>
                      </a:r>
                      <a:r>
                        <a:rPr lang="en-US" b="1" dirty="0">
                          <a:cs typeface="B Titr" panose="00000700000000000000" pitchFamily="2" charset="-78"/>
                        </a:rPr>
                        <a:t>8B20</a:t>
                      </a:r>
                      <a:endParaRPr lang="fa-IR" b="1" dirty="0">
                        <a:cs typeface="B Titr" panose="00000700000000000000" pitchFamily="2" charset="-78"/>
                      </a:endParaRPr>
                    </a:p>
                    <a:p>
                      <a:pPr marL="0" indent="0" algn="r" rtl="1">
                        <a:buFont typeface="+mj-lt"/>
                        <a:buNone/>
                      </a:pPr>
                      <a:r>
                        <a:rPr lang="fa-IR" b="1" dirty="0">
                          <a:cs typeface="B Titr" panose="00000700000000000000" pitchFamily="2" charset="-78"/>
                        </a:rPr>
                        <a:t>ب-</a:t>
                      </a:r>
                      <a:r>
                        <a:rPr lang="fa-IR" b="1" baseline="0" dirty="0">
                          <a:cs typeface="B Titr" panose="00000700000000000000" pitchFamily="2" charset="-78"/>
                        </a:rPr>
                        <a:t> </a:t>
                      </a:r>
                      <a:r>
                        <a:rPr lang="en-US" b="1" dirty="0">
                          <a:cs typeface="B Titr" panose="00000700000000000000" pitchFamily="2" charset="-78"/>
                        </a:rPr>
                        <a:t>BA00.Z</a:t>
                      </a:r>
                    </a:p>
                  </a:txBody>
                  <a:tcPr/>
                </a:tc>
                <a:extLst>
                  <a:ext uri="{0D108BD9-81ED-4DB2-BD59-A6C34878D82A}">
                    <a16:rowId xmlns:a16="http://schemas.microsoft.com/office/drawing/2014/main" val="2833558009"/>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b="1" dirty="0">
                          <a:cs typeface="B Titr" panose="00000700000000000000" pitchFamily="2" charset="-78"/>
                        </a:rPr>
                        <a:t> کدهای مربوط به وضعیت های ثبت شده در بخش دوم گواهی فوت</a:t>
                      </a:r>
                    </a:p>
                    <a:p>
                      <a:pPr marL="0" marR="0" lvl="0" indent="0" algn="r" defTabSz="914400" rtl="1" eaLnBrk="1" fontAlgn="auto" latinLnBrk="0" hangingPunct="1">
                        <a:lnSpc>
                          <a:spcPct val="100000"/>
                        </a:lnSpc>
                        <a:spcBef>
                          <a:spcPts val="0"/>
                        </a:spcBef>
                        <a:spcAft>
                          <a:spcPts val="0"/>
                        </a:spcAft>
                        <a:buClrTx/>
                        <a:buSzTx/>
                        <a:buFontTx/>
                        <a:buNone/>
                        <a:tabLst/>
                        <a:defRPr/>
                      </a:pPr>
                      <a:endParaRPr lang="fa-IR" b="1" dirty="0">
                        <a:cs typeface="B Titr" panose="000007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B Titr" panose="00000700000000000000" pitchFamily="2" charset="-78"/>
                        </a:rPr>
                        <a:t>5A14  , GB6Z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B Titr" panose="00000700000000000000" pitchFamily="2" charset="-78"/>
                      </a:endParaRPr>
                    </a:p>
                  </a:txBody>
                  <a:tcPr/>
                </a:tc>
                <a:extLst>
                  <a:ext uri="{0D108BD9-81ED-4DB2-BD59-A6C34878D82A}">
                    <a16:rowId xmlns:a16="http://schemas.microsoft.com/office/drawing/2014/main" val="1098921493"/>
                  </a:ext>
                </a:extLst>
              </a:tr>
            </a:tbl>
          </a:graphicData>
        </a:graphic>
      </p:graphicFrame>
      <p:pic>
        <p:nvPicPr>
          <p:cNvPr id="4" name="Picture 3">
            <a:extLst>
              <a:ext uri="{FF2B5EF4-FFF2-40B4-BE49-F238E27FC236}">
                <a16:creationId xmlns:a16="http://schemas.microsoft.com/office/drawing/2014/main" id="{3CA45684-F14A-9E3A-24BE-EC71ED240D29}"/>
              </a:ext>
            </a:extLst>
          </p:cNvPr>
          <p:cNvPicPr>
            <a:picLocks noChangeAspect="1"/>
          </p:cNvPicPr>
          <p:nvPr/>
        </p:nvPicPr>
        <p:blipFill>
          <a:blip r:embed="rId3"/>
          <a:stretch>
            <a:fillRect/>
          </a:stretch>
        </p:blipFill>
        <p:spPr>
          <a:xfrm>
            <a:off x="772003" y="4783961"/>
            <a:ext cx="3813249" cy="1618236"/>
          </a:xfrm>
          <a:prstGeom prst="rect">
            <a:avLst/>
          </a:prstGeom>
        </p:spPr>
      </p:pic>
    </p:spTree>
    <p:extLst>
      <p:ext uri="{BB962C8B-B14F-4D97-AF65-F5344CB8AC3E}">
        <p14:creationId xmlns:p14="http://schemas.microsoft.com/office/powerpoint/2010/main" val="3057704009"/>
      </p:ext>
    </p:extLst>
  </p:cSld>
  <p:clrMapOvr>
    <a:masterClrMapping/>
  </p:clrMapOvr>
  <p:transition spd="slow">
    <p:cover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92</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خروجی</a:t>
            </a:r>
            <a:endParaRPr lang="en-US" sz="2800" dirty="0">
              <a:solidFill>
                <a:srgbClr val="4D096B"/>
              </a:solidFill>
            </a:endParaRPr>
          </a:p>
        </p:txBody>
      </p:sp>
      <p:pic>
        <p:nvPicPr>
          <p:cNvPr id="2" name="Picture 1">
            <a:extLst>
              <a:ext uri="{FF2B5EF4-FFF2-40B4-BE49-F238E27FC236}">
                <a16:creationId xmlns:a16="http://schemas.microsoft.com/office/drawing/2014/main" id="{6E9782FF-D7B3-D368-F2AE-7FED9D5E4041}"/>
              </a:ext>
            </a:extLst>
          </p:cNvPr>
          <p:cNvPicPr>
            <a:picLocks noChangeAspect="1"/>
          </p:cNvPicPr>
          <p:nvPr/>
        </p:nvPicPr>
        <p:blipFill>
          <a:blip r:embed="rId3"/>
          <a:stretch>
            <a:fillRect/>
          </a:stretch>
        </p:blipFill>
        <p:spPr>
          <a:xfrm>
            <a:off x="603290" y="566501"/>
            <a:ext cx="7349649" cy="5724998"/>
          </a:xfrm>
          <a:prstGeom prst="rect">
            <a:avLst/>
          </a:prstGeom>
        </p:spPr>
      </p:pic>
    </p:spTree>
    <p:extLst>
      <p:ext uri="{BB962C8B-B14F-4D97-AF65-F5344CB8AC3E}">
        <p14:creationId xmlns:p14="http://schemas.microsoft.com/office/powerpoint/2010/main" val="458241698"/>
      </p:ext>
    </p:extLst>
  </p:cSld>
  <p:clrMapOvr>
    <a:masterClrMapping/>
  </p:clrMapOvr>
  <p:transition spd="slow">
    <p:cover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93</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مثال 2</a:t>
            </a:r>
            <a:endParaRPr lang="en-US" sz="2800" dirty="0">
              <a:solidFill>
                <a:srgbClr val="4D096B"/>
              </a:solidFill>
            </a:endParaRPr>
          </a:p>
        </p:txBody>
      </p:sp>
      <p:pic>
        <p:nvPicPr>
          <p:cNvPr id="2" name="Picture 1">
            <a:extLst>
              <a:ext uri="{FF2B5EF4-FFF2-40B4-BE49-F238E27FC236}">
                <a16:creationId xmlns:a16="http://schemas.microsoft.com/office/drawing/2014/main" id="{C647B47E-06AE-5652-1A3B-CF9923161571}"/>
              </a:ext>
            </a:extLst>
          </p:cNvPr>
          <p:cNvPicPr>
            <a:picLocks noChangeAspect="1"/>
          </p:cNvPicPr>
          <p:nvPr/>
        </p:nvPicPr>
        <p:blipFill>
          <a:blip r:embed="rId3"/>
          <a:stretch>
            <a:fillRect/>
          </a:stretch>
        </p:blipFill>
        <p:spPr>
          <a:xfrm>
            <a:off x="578377" y="1683835"/>
            <a:ext cx="8605341" cy="3490325"/>
          </a:xfrm>
          <a:prstGeom prst="rect">
            <a:avLst/>
          </a:prstGeom>
        </p:spPr>
      </p:pic>
    </p:spTree>
    <p:extLst>
      <p:ext uri="{BB962C8B-B14F-4D97-AF65-F5344CB8AC3E}">
        <p14:creationId xmlns:p14="http://schemas.microsoft.com/office/powerpoint/2010/main" val="4160690868"/>
      </p:ext>
    </p:extLst>
  </p:cSld>
  <p:clrMapOvr>
    <a:masterClrMapping/>
  </p:clrMapOvr>
  <p:transition spd="slow">
    <p:cover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94</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پاسخ مثال 2</a:t>
            </a:r>
            <a:endParaRPr lang="en-US" sz="2800" dirty="0">
              <a:solidFill>
                <a:srgbClr val="4D096B"/>
              </a:solidFill>
            </a:endParaRPr>
          </a:p>
        </p:txBody>
      </p:sp>
      <p:graphicFrame>
        <p:nvGraphicFramePr>
          <p:cNvPr id="2" name="Table 4">
            <a:extLst>
              <a:ext uri="{FF2B5EF4-FFF2-40B4-BE49-F238E27FC236}">
                <a16:creationId xmlns:a16="http://schemas.microsoft.com/office/drawing/2014/main" id="{CA14FFC4-4396-163B-8678-15D9DE1473E2}"/>
              </a:ext>
            </a:extLst>
          </p:cNvPr>
          <p:cNvGraphicFramePr>
            <a:graphicFrameLocks/>
          </p:cNvGraphicFramePr>
          <p:nvPr>
            <p:extLst>
              <p:ext uri="{D42A27DB-BD31-4B8C-83A1-F6EECF244321}">
                <p14:modId xmlns:p14="http://schemas.microsoft.com/office/powerpoint/2010/main" val="1487439369"/>
              </p:ext>
            </p:extLst>
          </p:nvPr>
        </p:nvGraphicFramePr>
        <p:xfrm>
          <a:off x="810038" y="1813559"/>
          <a:ext cx="8229600" cy="3230880"/>
        </p:xfrm>
        <a:graphic>
          <a:graphicData uri="http://schemas.openxmlformats.org/drawingml/2006/table">
            <a:tbl>
              <a:tblPr firstRow="1" bandRow="1">
                <a:tableStyleId>{7DF18680-E054-41AD-8BC1-D1AEF772440D}</a:tableStyleId>
              </a:tblPr>
              <a:tblGrid>
                <a:gridCol w="8229600">
                  <a:extLst>
                    <a:ext uri="{9D8B030D-6E8A-4147-A177-3AD203B41FA5}">
                      <a16:colId xmlns:a16="http://schemas.microsoft.com/office/drawing/2014/main" val="903572508"/>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 typeface="+mj-lt"/>
                        <a:buNone/>
                        <a:tabLst/>
                        <a:defRPr/>
                      </a:pPr>
                      <a:r>
                        <a:rPr lang="fa-IR" sz="2000" b="1" dirty="0">
                          <a:cs typeface="B Titr" panose="00000700000000000000" pitchFamily="2" charset="-78"/>
                        </a:rPr>
                        <a:t> کدهای مربوط به وضعیت های ثبت شده در بخش اول گواهی فوت</a:t>
                      </a: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fa-IR" sz="2000" b="1" i="0" kern="1200" dirty="0">
                        <a:solidFill>
                          <a:schemeClr val="lt1"/>
                        </a:solidFill>
                        <a:latin typeface="+mn-lt"/>
                        <a:ea typeface="+mn-ea"/>
                        <a:cs typeface="B Titr" panose="000007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2000" b="1" i="0" kern="1200" dirty="0">
                          <a:solidFill>
                            <a:schemeClr val="lt1"/>
                          </a:solidFill>
                          <a:latin typeface="+mn-lt"/>
                          <a:ea typeface="+mn-ea"/>
                          <a:cs typeface="B Titr" panose="00000700000000000000" pitchFamily="2" charset="-78"/>
                        </a:rPr>
                        <a:t>الف -</a:t>
                      </a:r>
                      <a:r>
                        <a:rPr lang="en-US" sz="2000" b="1" i="0" kern="1200" dirty="0">
                          <a:solidFill>
                            <a:schemeClr val="lt1"/>
                          </a:solidFill>
                          <a:latin typeface="+mn-lt"/>
                          <a:ea typeface="+mn-ea"/>
                          <a:cs typeface="B Titr" panose="00000700000000000000" pitchFamily="2" charset="-78"/>
                        </a:rPr>
                        <a:t>MA15.0</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2000" b="1" dirty="0">
                          <a:cs typeface="B Titr" panose="00000700000000000000" pitchFamily="2" charset="-78"/>
                        </a:rPr>
                        <a:t>ب- </a:t>
                      </a:r>
                      <a:r>
                        <a:rPr lang="en-US" sz="2000" b="1" dirty="0">
                          <a:cs typeface="B Titr" panose="00000700000000000000" pitchFamily="2" charset="-78"/>
                        </a:rPr>
                        <a:t>CA4Z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2000" b="1" dirty="0">
                          <a:cs typeface="B Titr" panose="00000700000000000000" pitchFamily="2" charset="-78"/>
                        </a:rPr>
                        <a:t>ج-</a:t>
                      </a:r>
                      <a:r>
                        <a:rPr lang="en-US" sz="2000" b="1" dirty="0">
                          <a:cs typeface="B Titr" panose="00000700000000000000" pitchFamily="2" charset="-78"/>
                        </a:rPr>
                        <a:t>EH90.Z</a:t>
                      </a:r>
                    </a:p>
                    <a:p>
                      <a:pPr marL="285750" indent="-285750" algn="r" rtl="1">
                        <a:buFont typeface="Arial" panose="020B0604020202020204" pitchFamily="34" charset="0"/>
                        <a:buChar char="•"/>
                      </a:pPr>
                      <a:r>
                        <a:rPr lang="fa-IR" sz="2000" b="1" dirty="0">
                          <a:cs typeface="B Titr" panose="00000700000000000000" pitchFamily="2" charset="-78"/>
                        </a:rPr>
                        <a:t>د- </a:t>
                      </a:r>
                      <a:r>
                        <a:rPr lang="en-US" sz="2000" b="1" dirty="0">
                          <a:cs typeface="B Titr" panose="00000700000000000000" pitchFamily="2" charset="-78"/>
                        </a:rPr>
                        <a:t>8B25.4</a:t>
                      </a:r>
                      <a:endParaRPr lang="fa-IR" sz="2000" b="1" dirty="0">
                        <a:cs typeface="B Titr" panose="00000700000000000000" pitchFamily="2" charset="-78"/>
                      </a:endParaRPr>
                    </a:p>
                  </a:txBody>
                  <a:tcPr/>
                </a:tc>
                <a:extLst>
                  <a:ext uri="{0D108BD9-81ED-4DB2-BD59-A6C34878D82A}">
                    <a16:rowId xmlns:a16="http://schemas.microsoft.com/office/drawing/2014/main" val="2833558009"/>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2000" b="1" dirty="0">
                          <a:cs typeface="B Titr" panose="00000700000000000000" pitchFamily="2" charset="-78"/>
                        </a:rPr>
                        <a:t> کدهای مربوط به وضعیت های ثبت شده در بخش دوم گواهی فوت</a:t>
                      </a:r>
                    </a:p>
                    <a:p>
                      <a:pPr marL="0" marR="0" lvl="0" indent="0" algn="r" defTabSz="914400" rtl="1" eaLnBrk="1" fontAlgn="auto" latinLnBrk="0" hangingPunct="1">
                        <a:lnSpc>
                          <a:spcPct val="100000"/>
                        </a:lnSpc>
                        <a:spcBef>
                          <a:spcPts val="0"/>
                        </a:spcBef>
                        <a:spcAft>
                          <a:spcPts val="0"/>
                        </a:spcAft>
                        <a:buClrTx/>
                        <a:buSzTx/>
                        <a:buFontTx/>
                        <a:buNone/>
                        <a:tabLst/>
                        <a:defRPr/>
                      </a:pPr>
                      <a:endParaRPr lang="fa-IR" sz="2000" b="1" dirty="0">
                        <a:cs typeface="B Titr" panose="000007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cs typeface="B Titr" panose="00000700000000000000" pitchFamily="2" charset="-78"/>
                        </a:rPr>
                        <a:t>5A14, 6C43.2 , BA00.Z, 8A20</a:t>
                      </a:r>
                    </a:p>
                    <a:p>
                      <a:pPr algn="l" rtl="0"/>
                      <a:endParaRPr lang="en-US" sz="2000" b="1" dirty="0">
                        <a:cs typeface="B Titr" panose="00000700000000000000" pitchFamily="2" charset="-78"/>
                      </a:endParaRPr>
                    </a:p>
                  </a:txBody>
                  <a:tcPr/>
                </a:tc>
                <a:extLst>
                  <a:ext uri="{0D108BD9-81ED-4DB2-BD59-A6C34878D82A}">
                    <a16:rowId xmlns:a16="http://schemas.microsoft.com/office/drawing/2014/main" val="1098921493"/>
                  </a:ext>
                </a:extLst>
              </a:tr>
            </a:tbl>
          </a:graphicData>
        </a:graphic>
      </p:graphicFrame>
    </p:spTree>
    <p:extLst>
      <p:ext uri="{BB962C8B-B14F-4D97-AF65-F5344CB8AC3E}">
        <p14:creationId xmlns:p14="http://schemas.microsoft.com/office/powerpoint/2010/main" val="3271433796"/>
      </p:ext>
    </p:extLst>
  </p:cSld>
  <p:clrMapOvr>
    <a:masterClrMapping/>
  </p:clrMapOvr>
  <p:transition spd="slow">
    <p:cover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95</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مثال3</a:t>
            </a:r>
            <a:endParaRPr lang="en-US" sz="2800" dirty="0">
              <a:solidFill>
                <a:srgbClr val="4D096B"/>
              </a:solidFill>
            </a:endParaRPr>
          </a:p>
        </p:txBody>
      </p:sp>
      <p:pic>
        <p:nvPicPr>
          <p:cNvPr id="2" name="Picture 1">
            <a:extLst>
              <a:ext uri="{FF2B5EF4-FFF2-40B4-BE49-F238E27FC236}">
                <a16:creationId xmlns:a16="http://schemas.microsoft.com/office/drawing/2014/main" id="{A51EAE8B-7A5E-1EA3-8EA6-25E2E3AC0EB9}"/>
              </a:ext>
            </a:extLst>
          </p:cNvPr>
          <p:cNvPicPr>
            <a:picLocks noChangeAspect="1"/>
          </p:cNvPicPr>
          <p:nvPr/>
        </p:nvPicPr>
        <p:blipFill>
          <a:blip r:embed="rId3"/>
          <a:stretch>
            <a:fillRect/>
          </a:stretch>
        </p:blipFill>
        <p:spPr>
          <a:xfrm>
            <a:off x="578377" y="1828770"/>
            <a:ext cx="8481217" cy="3200459"/>
          </a:xfrm>
          <a:prstGeom prst="rect">
            <a:avLst/>
          </a:prstGeom>
        </p:spPr>
      </p:pic>
    </p:spTree>
    <p:extLst>
      <p:ext uri="{BB962C8B-B14F-4D97-AF65-F5344CB8AC3E}">
        <p14:creationId xmlns:p14="http://schemas.microsoft.com/office/powerpoint/2010/main" val="609641339"/>
      </p:ext>
    </p:extLst>
  </p:cSld>
  <p:clrMapOvr>
    <a:masterClrMapping/>
  </p:clrMapOvr>
  <p:transition spd="slow">
    <p:cover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96</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نکته در مورد مثال 3</a:t>
            </a:r>
            <a:endParaRPr lang="en-US" sz="2800" dirty="0">
              <a:solidFill>
                <a:srgbClr val="4D096B"/>
              </a:solidFill>
            </a:endParaRPr>
          </a:p>
        </p:txBody>
      </p:sp>
      <p:sp>
        <p:nvSpPr>
          <p:cNvPr id="10" name="TextBox 9">
            <a:extLst>
              <a:ext uri="{FF2B5EF4-FFF2-40B4-BE49-F238E27FC236}">
                <a16:creationId xmlns:a16="http://schemas.microsoft.com/office/drawing/2014/main" id="{7B4E37D5-5829-6B6C-E49E-9740228C9FB6}"/>
              </a:ext>
            </a:extLst>
          </p:cNvPr>
          <p:cNvSpPr txBox="1"/>
          <p:nvPr/>
        </p:nvSpPr>
        <p:spPr>
          <a:xfrm>
            <a:off x="578378" y="1305296"/>
            <a:ext cx="9320998" cy="2262158"/>
          </a:xfrm>
          <a:prstGeom prst="rect">
            <a:avLst/>
          </a:prstGeom>
          <a:noFill/>
        </p:spPr>
        <p:txBody>
          <a:bodyPr wrap="square">
            <a:spAutoFit/>
          </a:bodyPr>
          <a:lstStyle/>
          <a:p>
            <a:pPr algn="just" rtl="1">
              <a:lnSpc>
                <a:spcPct val="150000"/>
              </a:lnSpc>
            </a:pP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در مثال 3 مشخص است که وضعیت ها توسط پزشک به درستی در گواهی فوت ثبت نشده است، و سپتی سمی در اخرین خط گواهی فوت ثبت شده است. لذا در این موارد باید دقت شود که در صورت اشتباه بودن ترتیب علل ثبت شده در گواهی فوت، در زمان وارد کردن کدها در نرم افزار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DORIS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اصلاحات مربوطه انجام شود و ترتیب درست کدها وارد شود.</a:t>
            </a:r>
          </a:p>
        </p:txBody>
      </p:sp>
      <p:sp>
        <p:nvSpPr>
          <p:cNvPr id="2" name="Google Shape;1069;p54">
            <a:extLst>
              <a:ext uri="{FF2B5EF4-FFF2-40B4-BE49-F238E27FC236}">
                <a16:creationId xmlns:a16="http://schemas.microsoft.com/office/drawing/2014/main" id="{850E13E1-168C-7100-5B14-F75B4C83E1D0}"/>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70;p54">
            <a:extLst>
              <a:ext uri="{FF2B5EF4-FFF2-40B4-BE49-F238E27FC236}">
                <a16:creationId xmlns:a16="http://schemas.microsoft.com/office/drawing/2014/main" id="{B88FE85F-76B7-2DC7-3545-3E1C6939010E}"/>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92143D3E-DFED-16CE-ADF7-04DDD88F4926}"/>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CBB96E0A-7044-41CD-63CF-829BD550E5DD}"/>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160763"/>
      </p:ext>
    </p:extLst>
  </p:cSld>
  <p:clrMapOvr>
    <a:masterClrMapping/>
  </p:clrMapOvr>
  <p:transition spd="slow">
    <p:cover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2" name="Google Shape;1006;p45">
            <a:extLst>
              <a:ext uri="{FF2B5EF4-FFF2-40B4-BE49-F238E27FC236}">
                <a16:creationId xmlns:a16="http://schemas.microsoft.com/office/drawing/2014/main" id="{A97993A3-B5BC-705E-5E72-61EFDEE95371}"/>
              </a:ext>
            </a:extLst>
          </p:cNvPr>
          <p:cNvSpPr/>
          <p:nvPr/>
        </p:nvSpPr>
        <p:spPr>
          <a:xfrm>
            <a:off x="1615403" y="1968312"/>
            <a:ext cx="7751832" cy="2451119"/>
          </a:xfrm>
          <a:prstGeom prst="roundRect">
            <a:avLst>
              <a:gd name="adj" fmla="val 15109"/>
            </a:avLst>
          </a:prstGeom>
          <a:solidFill>
            <a:srgbClr val="FBE5D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97</a:t>
              </a:r>
              <a:endParaRPr lang="en-US" sz="1600" dirty="0">
                <a:cs typeface="B Titr" panose="00000700000000000000" pitchFamily="2" charset="-78"/>
              </a:endParaRPr>
            </a:p>
          </p:txBody>
        </p:sp>
      </p:grpSp>
      <p:sp>
        <p:nvSpPr>
          <p:cNvPr id="18" name="TextBox 17">
            <a:extLst>
              <a:ext uri="{FF2B5EF4-FFF2-40B4-BE49-F238E27FC236}">
                <a16:creationId xmlns:a16="http://schemas.microsoft.com/office/drawing/2014/main" id="{11506584-1DF8-E947-C477-2726E2673775}"/>
              </a:ext>
            </a:extLst>
          </p:cNvPr>
          <p:cNvSpPr txBox="1"/>
          <p:nvPr/>
        </p:nvSpPr>
        <p:spPr>
          <a:xfrm>
            <a:off x="2358651" y="2323307"/>
            <a:ext cx="6309400" cy="1277273"/>
          </a:xfrm>
          <a:prstGeom prst="rect">
            <a:avLst/>
          </a:prstGeom>
          <a:noFill/>
        </p:spPr>
        <p:txBody>
          <a:bodyPr wrap="square">
            <a:spAutoFit/>
          </a:bodyPr>
          <a:lstStyle/>
          <a:p>
            <a:pPr algn="ctr" rtl="1">
              <a:lnSpc>
                <a:spcPct val="200000"/>
              </a:lnSpc>
            </a:pPr>
            <a:r>
              <a:rPr lang="fa-IR" sz="4400" b="1" dirty="0">
                <a:cs typeface="B Titr" panose="00000700000000000000" pitchFamily="2" charset="-78"/>
              </a:rPr>
              <a:t>معرفی</a:t>
            </a:r>
            <a:r>
              <a:rPr lang="fa-IR" sz="4000" b="1" dirty="0">
                <a:cs typeface="B Titr" panose="00000700000000000000" pitchFamily="2" charset="-78"/>
              </a:rPr>
              <a:t> </a:t>
            </a:r>
            <a:r>
              <a:rPr lang="en-US" sz="4400" b="1" dirty="0">
                <a:solidFill>
                  <a:srgbClr val="C00000"/>
                </a:solidFill>
                <a:latin typeface="Times New Roman" panose="02020603050405020304" pitchFamily="18" charset="0"/>
                <a:cs typeface="Times New Roman" panose="02020603050405020304" pitchFamily="18" charset="0"/>
              </a:rPr>
              <a:t>ICD-API</a:t>
            </a:r>
            <a:endParaRPr lang="fa-IR" sz="4000" b="1" dirty="0">
              <a:latin typeface="Times New Roman" panose="02020603050405020304" pitchFamily="18" charset="0"/>
              <a:cs typeface="Times New Roman" panose="02020603050405020304" pitchFamily="18" charset="0"/>
            </a:endParaRPr>
          </a:p>
        </p:txBody>
      </p:sp>
      <p:sp>
        <p:nvSpPr>
          <p:cNvPr id="11" name="Google Shape;999;p45">
            <a:extLst>
              <a:ext uri="{FF2B5EF4-FFF2-40B4-BE49-F238E27FC236}">
                <a16:creationId xmlns:a16="http://schemas.microsoft.com/office/drawing/2014/main" id="{BB33EC00-3006-03B8-95B4-7C20B4F4F285}"/>
              </a:ext>
            </a:extLst>
          </p:cNvPr>
          <p:cNvSpPr/>
          <p:nvPr/>
        </p:nvSpPr>
        <p:spPr>
          <a:xfrm>
            <a:off x="2472896" y="2091662"/>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000;p45">
            <a:extLst>
              <a:ext uri="{FF2B5EF4-FFF2-40B4-BE49-F238E27FC236}">
                <a16:creationId xmlns:a16="http://schemas.microsoft.com/office/drawing/2014/main" id="{04B7C1C8-6151-3633-DE44-7D2B0005D0F0}"/>
              </a:ext>
            </a:extLst>
          </p:cNvPr>
          <p:cNvSpPr/>
          <p:nvPr/>
        </p:nvSpPr>
        <p:spPr>
          <a:xfrm>
            <a:off x="8644766" y="4177479"/>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001;p45">
            <a:extLst>
              <a:ext uri="{FF2B5EF4-FFF2-40B4-BE49-F238E27FC236}">
                <a16:creationId xmlns:a16="http://schemas.microsoft.com/office/drawing/2014/main" id="{627B19D8-0E2C-AB80-D0A1-4FDF36289489}"/>
              </a:ext>
            </a:extLst>
          </p:cNvPr>
          <p:cNvSpPr/>
          <p:nvPr/>
        </p:nvSpPr>
        <p:spPr>
          <a:xfrm>
            <a:off x="8412426" y="4028827"/>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996;p45">
            <a:extLst>
              <a:ext uri="{FF2B5EF4-FFF2-40B4-BE49-F238E27FC236}">
                <a16:creationId xmlns:a16="http://schemas.microsoft.com/office/drawing/2014/main" id="{B09BE4B0-6227-379F-2136-0C0D2A89F395}"/>
              </a:ext>
            </a:extLst>
          </p:cNvPr>
          <p:cNvSpPr/>
          <p:nvPr/>
        </p:nvSpPr>
        <p:spPr>
          <a:xfrm>
            <a:off x="8600118" y="2127750"/>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997;p45">
            <a:extLst>
              <a:ext uri="{FF2B5EF4-FFF2-40B4-BE49-F238E27FC236}">
                <a16:creationId xmlns:a16="http://schemas.microsoft.com/office/drawing/2014/main" id="{E3BE50D7-737B-0E23-A309-3013120B9010}"/>
              </a:ext>
            </a:extLst>
          </p:cNvPr>
          <p:cNvSpPr/>
          <p:nvPr/>
        </p:nvSpPr>
        <p:spPr>
          <a:xfrm>
            <a:off x="8758320" y="2208963"/>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 name="Google Shape;1274;p52">
            <a:extLst>
              <a:ext uri="{FF2B5EF4-FFF2-40B4-BE49-F238E27FC236}">
                <a16:creationId xmlns:a16="http://schemas.microsoft.com/office/drawing/2014/main" id="{03F15CAA-470C-0210-7551-3F6E94FF5207}"/>
              </a:ext>
            </a:extLst>
          </p:cNvPr>
          <p:cNvGrpSpPr/>
          <p:nvPr/>
        </p:nvGrpSpPr>
        <p:grpSpPr>
          <a:xfrm rot="16200000" flipH="1">
            <a:off x="2348068" y="3600338"/>
            <a:ext cx="370061" cy="1050897"/>
            <a:chOff x="6592201" y="2061933"/>
            <a:chExt cx="941841" cy="2789257"/>
          </a:xfrm>
        </p:grpSpPr>
        <p:sp>
          <p:nvSpPr>
            <p:cNvPr id="20" name="Google Shape;1275;p52">
              <a:extLst>
                <a:ext uri="{FF2B5EF4-FFF2-40B4-BE49-F238E27FC236}">
                  <a16:creationId xmlns:a16="http://schemas.microsoft.com/office/drawing/2014/main" id="{4D8B89D8-8A4D-4076-A9AD-C0732B2BAEC6}"/>
                </a:ext>
              </a:extLst>
            </p:cNvPr>
            <p:cNvSpPr/>
            <p:nvPr/>
          </p:nvSpPr>
          <p:spPr>
            <a:xfrm>
              <a:off x="6592201" y="2061933"/>
              <a:ext cx="941841" cy="2789257"/>
            </a:xfrm>
            <a:custGeom>
              <a:avLst/>
              <a:gdLst/>
              <a:ahLst/>
              <a:cxnLst/>
              <a:rect l="l" t="t" r="r" b="b"/>
              <a:pathLst>
                <a:path w="8343" h="24976" extrusionOk="0">
                  <a:moveTo>
                    <a:pt x="440" y="24537"/>
                  </a:moveTo>
                  <a:cubicBezTo>
                    <a:pt x="147" y="24244"/>
                    <a:pt x="1" y="23854"/>
                    <a:pt x="1" y="23464"/>
                  </a:cubicBezTo>
                  <a:lnTo>
                    <a:pt x="1" y="4074"/>
                  </a:lnTo>
                  <a:cubicBezTo>
                    <a:pt x="50" y="1805"/>
                    <a:pt x="1903" y="1"/>
                    <a:pt x="4172" y="1"/>
                  </a:cubicBezTo>
                  <a:cubicBezTo>
                    <a:pt x="6440" y="1"/>
                    <a:pt x="8269" y="1805"/>
                    <a:pt x="8342" y="4074"/>
                  </a:cubicBezTo>
                  <a:lnTo>
                    <a:pt x="8342" y="23464"/>
                  </a:lnTo>
                  <a:cubicBezTo>
                    <a:pt x="8342" y="24293"/>
                    <a:pt x="7659" y="24976"/>
                    <a:pt x="6806" y="24976"/>
                  </a:cubicBezTo>
                  <a:lnTo>
                    <a:pt x="1537" y="24976"/>
                  </a:lnTo>
                  <a:cubicBezTo>
                    <a:pt x="1123" y="24976"/>
                    <a:pt x="733" y="24829"/>
                    <a:pt x="440" y="24537"/>
                  </a:cubicBezTo>
                  <a:close/>
                  <a:moveTo>
                    <a:pt x="4172" y="3293"/>
                  </a:moveTo>
                  <a:cubicBezTo>
                    <a:pt x="4952" y="3293"/>
                    <a:pt x="4952" y="2147"/>
                    <a:pt x="4172" y="2147"/>
                  </a:cubicBezTo>
                  <a:cubicBezTo>
                    <a:pt x="4025" y="2147"/>
                    <a:pt x="3879" y="2196"/>
                    <a:pt x="3757" y="2318"/>
                  </a:cubicBezTo>
                  <a:cubicBezTo>
                    <a:pt x="3537" y="2537"/>
                    <a:pt x="3537" y="2903"/>
                    <a:pt x="3757" y="3123"/>
                  </a:cubicBezTo>
                  <a:cubicBezTo>
                    <a:pt x="3879" y="3244"/>
                    <a:pt x="4025" y="3293"/>
                    <a:pt x="4172" y="3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76;p52">
              <a:extLst>
                <a:ext uri="{FF2B5EF4-FFF2-40B4-BE49-F238E27FC236}">
                  <a16:creationId xmlns:a16="http://schemas.microsoft.com/office/drawing/2014/main" id="{82FD82B3-8712-A0B0-F191-592F52FDF66E}"/>
                </a:ext>
              </a:extLst>
            </p:cNvPr>
            <p:cNvSpPr/>
            <p:nvPr/>
          </p:nvSpPr>
          <p:spPr>
            <a:xfrm>
              <a:off x="6592201" y="2061933"/>
              <a:ext cx="941841" cy="2789257"/>
            </a:xfrm>
            <a:custGeom>
              <a:avLst/>
              <a:gdLst/>
              <a:ahLst/>
              <a:cxnLst/>
              <a:rect l="l" t="t" r="r" b="b"/>
              <a:pathLst>
                <a:path w="8343" h="24976" extrusionOk="0">
                  <a:moveTo>
                    <a:pt x="391" y="23464"/>
                  </a:moveTo>
                  <a:cubicBezTo>
                    <a:pt x="391" y="23756"/>
                    <a:pt x="513" y="24049"/>
                    <a:pt x="733" y="24268"/>
                  </a:cubicBezTo>
                  <a:cubicBezTo>
                    <a:pt x="928" y="24488"/>
                    <a:pt x="1220" y="24585"/>
                    <a:pt x="1537" y="24585"/>
                  </a:cubicBezTo>
                  <a:lnTo>
                    <a:pt x="6806" y="24585"/>
                  </a:lnTo>
                  <a:cubicBezTo>
                    <a:pt x="7440" y="24585"/>
                    <a:pt x="7952" y="24073"/>
                    <a:pt x="7952" y="23464"/>
                  </a:cubicBezTo>
                  <a:lnTo>
                    <a:pt x="7952" y="4074"/>
                  </a:lnTo>
                  <a:cubicBezTo>
                    <a:pt x="7879" y="2025"/>
                    <a:pt x="6220" y="391"/>
                    <a:pt x="4172" y="391"/>
                  </a:cubicBezTo>
                  <a:cubicBezTo>
                    <a:pt x="2123" y="391"/>
                    <a:pt x="440" y="2025"/>
                    <a:pt x="391" y="4074"/>
                  </a:cubicBezTo>
                  <a:close/>
                  <a:moveTo>
                    <a:pt x="4172" y="2196"/>
                  </a:moveTo>
                  <a:cubicBezTo>
                    <a:pt x="4854" y="2196"/>
                    <a:pt x="4854" y="3244"/>
                    <a:pt x="4172" y="3244"/>
                  </a:cubicBezTo>
                  <a:cubicBezTo>
                    <a:pt x="4025" y="3244"/>
                    <a:pt x="3903" y="3171"/>
                    <a:pt x="3806" y="3074"/>
                  </a:cubicBezTo>
                  <a:cubicBezTo>
                    <a:pt x="3611" y="2879"/>
                    <a:pt x="3611" y="2562"/>
                    <a:pt x="3806" y="2342"/>
                  </a:cubicBezTo>
                  <a:cubicBezTo>
                    <a:pt x="3903" y="2245"/>
                    <a:pt x="4025" y="2196"/>
                    <a:pt x="4172" y="2196"/>
                  </a:cubicBezTo>
                  <a:close/>
                  <a:moveTo>
                    <a:pt x="3611" y="2147"/>
                  </a:moveTo>
                  <a:cubicBezTo>
                    <a:pt x="4220" y="1513"/>
                    <a:pt x="5269" y="2196"/>
                    <a:pt x="4928" y="3025"/>
                  </a:cubicBezTo>
                  <a:cubicBezTo>
                    <a:pt x="4586" y="3854"/>
                    <a:pt x="3367" y="3610"/>
                    <a:pt x="3367" y="2708"/>
                  </a:cubicBezTo>
                  <a:cubicBezTo>
                    <a:pt x="3367" y="2488"/>
                    <a:pt x="3440" y="2293"/>
                    <a:pt x="3611" y="2147"/>
                  </a:cubicBezTo>
                  <a:close/>
                  <a:moveTo>
                    <a:pt x="7196" y="19951"/>
                  </a:moveTo>
                  <a:lnTo>
                    <a:pt x="7196" y="19951"/>
                  </a:lnTo>
                  <a:lnTo>
                    <a:pt x="7196" y="22805"/>
                  </a:lnTo>
                  <a:cubicBezTo>
                    <a:pt x="7196" y="22878"/>
                    <a:pt x="7123" y="22951"/>
                    <a:pt x="7049" y="22951"/>
                  </a:cubicBezTo>
                  <a:lnTo>
                    <a:pt x="1294" y="22951"/>
                  </a:lnTo>
                  <a:cubicBezTo>
                    <a:pt x="1220" y="22951"/>
                    <a:pt x="1147" y="22878"/>
                    <a:pt x="1147" y="22805"/>
                  </a:cubicBezTo>
                  <a:lnTo>
                    <a:pt x="1147" y="5635"/>
                  </a:lnTo>
                  <a:cubicBezTo>
                    <a:pt x="1147" y="5562"/>
                    <a:pt x="1220" y="5488"/>
                    <a:pt x="1294" y="5488"/>
                  </a:cubicBezTo>
                  <a:lnTo>
                    <a:pt x="7025" y="5488"/>
                  </a:lnTo>
                  <a:cubicBezTo>
                    <a:pt x="7123" y="5488"/>
                    <a:pt x="7196" y="5562"/>
                    <a:pt x="7196" y="5635"/>
                  </a:cubicBezTo>
                  <a:lnTo>
                    <a:pt x="7196" y="8488"/>
                  </a:lnTo>
                  <a:lnTo>
                    <a:pt x="7196" y="8488"/>
                  </a:lnTo>
                  <a:lnTo>
                    <a:pt x="7196" y="11366"/>
                  </a:lnTo>
                  <a:lnTo>
                    <a:pt x="7196" y="11366"/>
                  </a:lnTo>
                  <a:lnTo>
                    <a:pt x="7196" y="14220"/>
                  </a:lnTo>
                  <a:lnTo>
                    <a:pt x="7196" y="14220"/>
                  </a:lnTo>
                  <a:lnTo>
                    <a:pt x="7196" y="17073"/>
                  </a:lnTo>
                  <a:lnTo>
                    <a:pt x="7196" y="17073"/>
                  </a:lnTo>
                  <a:lnTo>
                    <a:pt x="7196" y="19927"/>
                  </a:lnTo>
                  <a:close/>
                  <a:moveTo>
                    <a:pt x="6879" y="20098"/>
                  </a:moveTo>
                  <a:lnTo>
                    <a:pt x="6879" y="22659"/>
                  </a:lnTo>
                  <a:lnTo>
                    <a:pt x="1440" y="22659"/>
                  </a:lnTo>
                  <a:lnTo>
                    <a:pt x="1440" y="20098"/>
                  </a:lnTo>
                  <a:close/>
                  <a:moveTo>
                    <a:pt x="1440" y="19781"/>
                  </a:moveTo>
                  <a:lnTo>
                    <a:pt x="1440" y="17220"/>
                  </a:lnTo>
                  <a:lnTo>
                    <a:pt x="6879" y="17220"/>
                  </a:lnTo>
                  <a:lnTo>
                    <a:pt x="6879" y="19781"/>
                  </a:lnTo>
                  <a:close/>
                  <a:moveTo>
                    <a:pt x="1440" y="16927"/>
                  </a:moveTo>
                  <a:lnTo>
                    <a:pt x="1440" y="14366"/>
                  </a:lnTo>
                  <a:lnTo>
                    <a:pt x="6879" y="14366"/>
                  </a:lnTo>
                  <a:lnTo>
                    <a:pt x="6879" y="16927"/>
                  </a:lnTo>
                  <a:close/>
                  <a:moveTo>
                    <a:pt x="1440" y="14074"/>
                  </a:moveTo>
                  <a:lnTo>
                    <a:pt x="1440" y="11513"/>
                  </a:lnTo>
                  <a:lnTo>
                    <a:pt x="6879" y="11513"/>
                  </a:lnTo>
                  <a:lnTo>
                    <a:pt x="6879" y="14074"/>
                  </a:lnTo>
                  <a:close/>
                  <a:moveTo>
                    <a:pt x="1440" y="11196"/>
                  </a:moveTo>
                  <a:lnTo>
                    <a:pt x="1440" y="8635"/>
                  </a:lnTo>
                  <a:lnTo>
                    <a:pt x="6879" y="8635"/>
                  </a:lnTo>
                  <a:lnTo>
                    <a:pt x="6879" y="11196"/>
                  </a:lnTo>
                  <a:close/>
                  <a:moveTo>
                    <a:pt x="1440" y="8342"/>
                  </a:moveTo>
                  <a:lnTo>
                    <a:pt x="1440" y="5805"/>
                  </a:lnTo>
                  <a:lnTo>
                    <a:pt x="6879" y="5805"/>
                  </a:lnTo>
                  <a:lnTo>
                    <a:pt x="6879" y="8366"/>
                  </a:lnTo>
                  <a:close/>
                  <a:moveTo>
                    <a:pt x="440" y="24537"/>
                  </a:moveTo>
                  <a:cubicBezTo>
                    <a:pt x="147" y="24244"/>
                    <a:pt x="1" y="23854"/>
                    <a:pt x="1" y="23464"/>
                  </a:cubicBezTo>
                  <a:lnTo>
                    <a:pt x="1" y="4074"/>
                  </a:lnTo>
                  <a:cubicBezTo>
                    <a:pt x="50" y="1805"/>
                    <a:pt x="1903" y="1"/>
                    <a:pt x="4172" y="1"/>
                  </a:cubicBezTo>
                  <a:cubicBezTo>
                    <a:pt x="6440" y="1"/>
                    <a:pt x="8293" y="1805"/>
                    <a:pt x="8342" y="4074"/>
                  </a:cubicBezTo>
                  <a:lnTo>
                    <a:pt x="8342" y="23464"/>
                  </a:lnTo>
                  <a:cubicBezTo>
                    <a:pt x="8342" y="24293"/>
                    <a:pt x="7659" y="24976"/>
                    <a:pt x="6830" y="24976"/>
                  </a:cubicBezTo>
                  <a:lnTo>
                    <a:pt x="1537" y="24976"/>
                  </a:lnTo>
                  <a:cubicBezTo>
                    <a:pt x="1123" y="24976"/>
                    <a:pt x="733" y="24829"/>
                    <a:pt x="440" y="245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77;p52">
              <a:extLst>
                <a:ext uri="{FF2B5EF4-FFF2-40B4-BE49-F238E27FC236}">
                  <a16:creationId xmlns:a16="http://schemas.microsoft.com/office/drawing/2014/main" id="{FA9F2051-1C95-B2F8-923C-891D4D195934}"/>
                </a:ext>
              </a:extLst>
            </p:cNvPr>
            <p:cNvSpPr/>
            <p:nvPr/>
          </p:nvSpPr>
          <p:spPr>
            <a:xfrm>
              <a:off x="6636341" y="2105487"/>
              <a:ext cx="853561" cy="2702149"/>
            </a:xfrm>
            <a:custGeom>
              <a:avLst/>
              <a:gdLst/>
              <a:ahLst/>
              <a:cxnLst/>
              <a:rect l="l" t="t" r="r" b="b"/>
              <a:pathLst>
                <a:path w="7561" h="24196" extrusionOk="0">
                  <a:moveTo>
                    <a:pt x="0" y="3684"/>
                  </a:moveTo>
                  <a:lnTo>
                    <a:pt x="0" y="23074"/>
                  </a:lnTo>
                  <a:cubicBezTo>
                    <a:pt x="0" y="23366"/>
                    <a:pt x="122" y="23659"/>
                    <a:pt x="342" y="23878"/>
                  </a:cubicBezTo>
                  <a:cubicBezTo>
                    <a:pt x="537" y="24098"/>
                    <a:pt x="829" y="24195"/>
                    <a:pt x="1146" y="24195"/>
                  </a:cubicBezTo>
                  <a:lnTo>
                    <a:pt x="6415" y="24195"/>
                  </a:lnTo>
                  <a:cubicBezTo>
                    <a:pt x="7049" y="24195"/>
                    <a:pt x="7561" y="23683"/>
                    <a:pt x="7561" y="23074"/>
                  </a:cubicBezTo>
                  <a:lnTo>
                    <a:pt x="7561" y="3684"/>
                  </a:lnTo>
                  <a:cubicBezTo>
                    <a:pt x="7488" y="1635"/>
                    <a:pt x="5829" y="1"/>
                    <a:pt x="3781" y="1"/>
                  </a:cubicBezTo>
                  <a:cubicBezTo>
                    <a:pt x="1732" y="1"/>
                    <a:pt x="49" y="1635"/>
                    <a:pt x="0" y="3684"/>
                  </a:cubicBezTo>
                  <a:close/>
                  <a:moveTo>
                    <a:pt x="4585" y="2318"/>
                  </a:moveTo>
                  <a:cubicBezTo>
                    <a:pt x="4585" y="3220"/>
                    <a:pt x="3366" y="3464"/>
                    <a:pt x="3024" y="2635"/>
                  </a:cubicBezTo>
                  <a:cubicBezTo>
                    <a:pt x="2683" y="1806"/>
                    <a:pt x="3732" y="1123"/>
                    <a:pt x="4366" y="1757"/>
                  </a:cubicBezTo>
                  <a:cubicBezTo>
                    <a:pt x="4512" y="1903"/>
                    <a:pt x="4585" y="2098"/>
                    <a:pt x="4585" y="2318"/>
                  </a:cubicBezTo>
                  <a:close/>
                  <a:moveTo>
                    <a:pt x="903" y="5098"/>
                  </a:moveTo>
                  <a:lnTo>
                    <a:pt x="6634" y="5098"/>
                  </a:lnTo>
                  <a:cubicBezTo>
                    <a:pt x="6732" y="5098"/>
                    <a:pt x="6805" y="5172"/>
                    <a:pt x="6805" y="5245"/>
                  </a:cubicBezTo>
                  <a:lnTo>
                    <a:pt x="6805" y="8123"/>
                  </a:lnTo>
                  <a:lnTo>
                    <a:pt x="6805" y="8123"/>
                  </a:lnTo>
                  <a:lnTo>
                    <a:pt x="6805" y="10976"/>
                  </a:lnTo>
                  <a:lnTo>
                    <a:pt x="6805" y="10976"/>
                  </a:lnTo>
                  <a:lnTo>
                    <a:pt x="6805" y="13830"/>
                  </a:lnTo>
                  <a:lnTo>
                    <a:pt x="6805" y="13830"/>
                  </a:lnTo>
                  <a:lnTo>
                    <a:pt x="6805" y="16683"/>
                  </a:lnTo>
                  <a:lnTo>
                    <a:pt x="6805" y="16683"/>
                  </a:lnTo>
                  <a:lnTo>
                    <a:pt x="6805" y="19537"/>
                  </a:lnTo>
                  <a:lnTo>
                    <a:pt x="6805" y="19537"/>
                  </a:lnTo>
                  <a:lnTo>
                    <a:pt x="6805" y="22415"/>
                  </a:lnTo>
                  <a:cubicBezTo>
                    <a:pt x="6805" y="22488"/>
                    <a:pt x="6732" y="22561"/>
                    <a:pt x="6634" y="22561"/>
                  </a:cubicBezTo>
                  <a:lnTo>
                    <a:pt x="903" y="22561"/>
                  </a:lnTo>
                  <a:cubicBezTo>
                    <a:pt x="829" y="22561"/>
                    <a:pt x="756" y="22488"/>
                    <a:pt x="756" y="22415"/>
                  </a:cubicBezTo>
                  <a:lnTo>
                    <a:pt x="756" y="5245"/>
                  </a:lnTo>
                  <a:cubicBezTo>
                    <a:pt x="756" y="5172"/>
                    <a:pt x="829" y="5098"/>
                    <a:pt x="903" y="5098"/>
                  </a:cubicBezTo>
                  <a:close/>
                </a:path>
              </a:pathLst>
            </a:custGeom>
            <a:solidFill>
              <a:srgbClr val="DEC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8;p52">
              <a:extLst>
                <a:ext uri="{FF2B5EF4-FFF2-40B4-BE49-F238E27FC236}">
                  <a16:creationId xmlns:a16="http://schemas.microsoft.com/office/drawing/2014/main" id="{D0B34912-2EF1-ACBA-90DB-24B59FFA6753}"/>
                </a:ext>
              </a:extLst>
            </p:cNvPr>
            <p:cNvSpPr/>
            <p:nvPr/>
          </p:nvSpPr>
          <p:spPr>
            <a:xfrm>
              <a:off x="6754649" y="2707541"/>
              <a:ext cx="614122" cy="286006"/>
            </a:xfrm>
            <a:custGeom>
              <a:avLst/>
              <a:gdLst/>
              <a:ahLst/>
              <a:cxnLst/>
              <a:rect l="l" t="t" r="r" b="b"/>
              <a:pathLst>
                <a:path w="5440" h="2561" extrusionOk="0">
                  <a:moveTo>
                    <a:pt x="1" y="0"/>
                  </a:moveTo>
                  <a:lnTo>
                    <a:pt x="1" y="2561"/>
                  </a:lnTo>
                  <a:lnTo>
                    <a:pt x="5440" y="2561"/>
                  </a:lnTo>
                  <a:lnTo>
                    <a:pt x="5440" y="0"/>
                  </a:lnTo>
                  <a:close/>
                </a:path>
              </a:pathLst>
            </a:custGeom>
            <a:solidFill>
              <a:schemeClr val="accent3">
                <a:alpha val="6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9;p52">
              <a:extLst>
                <a:ext uri="{FF2B5EF4-FFF2-40B4-BE49-F238E27FC236}">
                  <a16:creationId xmlns:a16="http://schemas.microsoft.com/office/drawing/2014/main" id="{761318C3-B69E-F14D-3D73-60A6ED7A6A15}"/>
                </a:ext>
              </a:extLst>
            </p:cNvPr>
            <p:cNvSpPr/>
            <p:nvPr/>
          </p:nvSpPr>
          <p:spPr>
            <a:xfrm>
              <a:off x="6754649" y="3028949"/>
              <a:ext cx="614122" cy="286006"/>
            </a:xfrm>
            <a:custGeom>
              <a:avLst/>
              <a:gdLst/>
              <a:ahLst/>
              <a:cxnLst/>
              <a:rect l="l" t="t" r="r" b="b"/>
              <a:pathLst>
                <a:path w="5440" h="2561" extrusionOk="0">
                  <a:moveTo>
                    <a:pt x="1" y="0"/>
                  </a:moveTo>
                  <a:lnTo>
                    <a:pt x="1" y="2561"/>
                  </a:lnTo>
                  <a:lnTo>
                    <a:pt x="5440" y="2561"/>
                  </a:lnTo>
                  <a:lnTo>
                    <a:pt x="5440" y="0"/>
                  </a:lnTo>
                  <a:close/>
                </a:path>
              </a:pathLst>
            </a:custGeom>
            <a:solidFill>
              <a:schemeClr val="accent3">
                <a:alpha val="7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0;p52">
              <a:extLst>
                <a:ext uri="{FF2B5EF4-FFF2-40B4-BE49-F238E27FC236}">
                  <a16:creationId xmlns:a16="http://schemas.microsoft.com/office/drawing/2014/main" id="{951DD402-A6A2-3AE1-B1F7-F165B10C8744}"/>
                </a:ext>
              </a:extLst>
            </p:cNvPr>
            <p:cNvSpPr/>
            <p:nvPr/>
          </p:nvSpPr>
          <p:spPr>
            <a:xfrm>
              <a:off x="6754649" y="3347564"/>
              <a:ext cx="614122" cy="286118"/>
            </a:xfrm>
            <a:custGeom>
              <a:avLst/>
              <a:gdLst/>
              <a:ahLst/>
              <a:cxnLst/>
              <a:rect l="l" t="t" r="r" b="b"/>
              <a:pathLst>
                <a:path w="5440" h="2562" extrusionOk="0">
                  <a:moveTo>
                    <a:pt x="1" y="1"/>
                  </a:moveTo>
                  <a:lnTo>
                    <a:pt x="1" y="2562"/>
                  </a:lnTo>
                  <a:lnTo>
                    <a:pt x="5440" y="2562"/>
                  </a:lnTo>
                  <a:lnTo>
                    <a:pt x="5440" y="1"/>
                  </a:ln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1;p52">
              <a:extLst>
                <a:ext uri="{FF2B5EF4-FFF2-40B4-BE49-F238E27FC236}">
                  <a16:creationId xmlns:a16="http://schemas.microsoft.com/office/drawing/2014/main" id="{22DACB53-8097-CAC0-0EB0-E191DDE0D0D8}"/>
                </a:ext>
              </a:extLst>
            </p:cNvPr>
            <p:cNvSpPr/>
            <p:nvPr/>
          </p:nvSpPr>
          <p:spPr>
            <a:xfrm>
              <a:off x="6754649" y="3666292"/>
              <a:ext cx="614122" cy="286118"/>
            </a:xfrm>
            <a:custGeom>
              <a:avLst/>
              <a:gdLst/>
              <a:ahLst/>
              <a:cxnLst/>
              <a:rect l="l" t="t" r="r" b="b"/>
              <a:pathLst>
                <a:path w="5440" h="2562" extrusionOk="0">
                  <a:moveTo>
                    <a:pt x="1" y="0"/>
                  </a:moveTo>
                  <a:lnTo>
                    <a:pt x="1" y="2561"/>
                  </a:lnTo>
                  <a:lnTo>
                    <a:pt x="5440" y="2561"/>
                  </a:lnTo>
                  <a:lnTo>
                    <a:pt x="5440" y="0"/>
                  </a:lnTo>
                  <a:close/>
                </a:path>
              </a:pathLst>
            </a:cu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82;p52">
              <a:extLst>
                <a:ext uri="{FF2B5EF4-FFF2-40B4-BE49-F238E27FC236}">
                  <a16:creationId xmlns:a16="http://schemas.microsoft.com/office/drawing/2014/main" id="{332CF745-0317-7B8D-6234-7CCC8FDF6A95}"/>
                </a:ext>
              </a:extLst>
            </p:cNvPr>
            <p:cNvSpPr/>
            <p:nvPr/>
          </p:nvSpPr>
          <p:spPr>
            <a:xfrm>
              <a:off x="6754649" y="3987700"/>
              <a:ext cx="614122" cy="286118"/>
            </a:xfrm>
            <a:custGeom>
              <a:avLst/>
              <a:gdLst/>
              <a:ahLst/>
              <a:cxnLst/>
              <a:rect l="l" t="t" r="r" b="b"/>
              <a:pathLst>
                <a:path w="5440" h="2562" extrusionOk="0">
                  <a:moveTo>
                    <a:pt x="1" y="0"/>
                  </a:moveTo>
                  <a:lnTo>
                    <a:pt x="1" y="2561"/>
                  </a:lnTo>
                  <a:lnTo>
                    <a:pt x="5440" y="2561"/>
                  </a:lnTo>
                  <a:lnTo>
                    <a:pt x="5440" y="0"/>
                  </a:lnTo>
                  <a:close/>
                </a:path>
              </a:pathLst>
            </a:custGeom>
            <a:solidFill>
              <a:schemeClr val="accent3">
                <a:alpha val="9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83;p52">
              <a:extLst>
                <a:ext uri="{FF2B5EF4-FFF2-40B4-BE49-F238E27FC236}">
                  <a16:creationId xmlns:a16="http://schemas.microsoft.com/office/drawing/2014/main" id="{42B379E7-A8C5-AA6C-E184-38331A9A6D07}"/>
                </a:ext>
              </a:extLst>
            </p:cNvPr>
            <p:cNvSpPr/>
            <p:nvPr/>
          </p:nvSpPr>
          <p:spPr>
            <a:xfrm>
              <a:off x="6754649" y="4306316"/>
              <a:ext cx="614122" cy="286118"/>
            </a:xfrm>
            <a:custGeom>
              <a:avLst/>
              <a:gdLst/>
              <a:ahLst/>
              <a:cxnLst/>
              <a:rect l="l" t="t" r="r" b="b"/>
              <a:pathLst>
                <a:path w="5440" h="2562" extrusionOk="0">
                  <a:moveTo>
                    <a:pt x="1" y="1"/>
                  </a:moveTo>
                  <a:lnTo>
                    <a:pt x="1" y="2562"/>
                  </a:lnTo>
                  <a:lnTo>
                    <a:pt x="5440" y="2562"/>
                  </a:lnTo>
                  <a:lnTo>
                    <a:pt x="54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84;p52">
              <a:extLst>
                <a:ext uri="{FF2B5EF4-FFF2-40B4-BE49-F238E27FC236}">
                  <a16:creationId xmlns:a16="http://schemas.microsoft.com/office/drawing/2014/main" id="{9BA177F4-8045-5EAD-9AE3-27A9859D27C9}"/>
                </a:ext>
              </a:extLst>
            </p:cNvPr>
            <p:cNvSpPr/>
            <p:nvPr/>
          </p:nvSpPr>
          <p:spPr>
            <a:xfrm>
              <a:off x="6655532" y="2184555"/>
              <a:ext cx="834370" cy="2623081"/>
            </a:xfrm>
            <a:custGeom>
              <a:avLst/>
              <a:gdLst/>
              <a:ahLst/>
              <a:cxnLst/>
              <a:rect l="l" t="t" r="r" b="b"/>
              <a:pathLst>
                <a:path w="7391" h="23488" extrusionOk="0">
                  <a:moveTo>
                    <a:pt x="6928" y="21951"/>
                  </a:moveTo>
                  <a:cubicBezTo>
                    <a:pt x="6928" y="22244"/>
                    <a:pt x="6830" y="22536"/>
                    <a:pt x="6610" y="22756"/>
                  </a:cubicBezTo>
                  <a:cubicBezTo>
                    <a:pt x="6391" y="22975"/>
                    <a:pt x="6098" y="23073"/>
                    <a:pt x="5806" y="23097"/>
                  </a:cubicBezTo>
                  <a:lnTo>
                    <a:pt x="513" y="23097"/>
                  </a:lnTo>
                  <a:cubicBezTo>
                    <a:pt x="342" y="23097"/>
                    <a:pt x="172" y="23048"/>
                    <a:pt x="1" y="22951"/>
                  </a:cubicBezTo>
                  <a:cubicBezTo>
                    <a:pt x="50" y="23024"/>
                    <a:pt x="98" y="23097"/>
                    <a:pt x="172" y="23170"/>
                  </a:cubicBezTo>
                  <a:cubicBezTo>
                    <a:pt x="367" y="23390"/>
                    <a:pt x="659" y="23487"/>
                    <a:pt x="976" y="23487"/>
                  </a:cubicBezTo>
                  <a:lnTo>
                    <a:pt x="6245" y="23487"/>
                  </a:lnTo>
                  <a:cubicBezTo>
                    <a:pt x="6879" y="23487"/>
                    <a:pt x="7391" y="22975"/>
                    <a:pt x="7391" y="22366"/>
                  </a:cubicBezTo>
                  <a:lnTo>
                    <a:pt x="7391" y="2976"/>
                  </a:lnTo>
                  <a:cubicBezTo>
                    <a:pt x="7391" y="1976"/>
                    <a:pt x="6976" y="1025"/>
                    <a:pt x="6269" y="317"/>
                  </a:cubicBezTo>
                  <a:cubicBezTo>
                    <a:pt x="6171" y="195"/>
                    <a:pt x="6049" y="98"/>
                    <a:pt x="5928" y="0"/>
                  </a:cubicBezTo>
                  <a:cubicBezTo>
                    <a:pt x="6586" y="707"/>
                    <a:pt x="6952" y="1610"/>
                    <a:pt x="6928" y="2561"/>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1754160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98</a:t>
              </a:r>
              <a:endParaRPr lang="en-US" sz="1600" dirty="0">
                <a:cs typeface="B Titr" panose="00000700000000000000" pitchFamily="2" charset="-78"/>
              </a:endParaRPr>
            </a:p>
          </p:txBody>
        </p:sp>
      </p:grpSp>
      <p:sp>
        <p:nvSpPr>
          <p:cNvPr id="16" name="TextBox 15">
            <a:extLst>
              <a:ext uri="{FF2B5EF4-FFF2-40B4-BE49-F238E27FC236}">
                <a16:creationId xmlns:a16="http://schemas.microsoft.com/office/drawing/2014/main" id="{621849DD-AB7B-2358-5924-8FDEE8699EB1}"/>
              </a:ext>
            </a:extLst>
          </p:cNvPr>
          <p:cNvSpPr txBox="1"/>
          <p:nvPr/>
        </p:nvSpPr>
        <p:spPr>
          <a:xfrm>
            <a:off x="2388706" y="566501"/>
            <a:ext cx="7510669"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solidFill>
                  <a:srgbClr val="4D096B"/>
                </a:solidFill>
                <a:latin typeface="Times New Roman" panose="02020603050405020304" pitchFamily="18" charset="0"/>
                <a:cs typeface="Times New Roman" panose="02020603050405020304" pitchFamily="18" charset="0"/>
              </a:rPr>
              <a:t>کاربرد </a:t>
            </a:r>
            <a:r>
              <a:rPr lang="en-US" sz="2800" b="1" dirty="0">
                <a:solidFill>
                  <a:srgbClr val="4D096B"/>
                </a:solidFill>
                <a:latin typeface="Times New Roman" panose="02020603050405020304" pitchFamily="18" charset="0"/>
                <a:cs typeface="Times New Roman" panose="02020603050405020304" pitchFamily="18" charset="0"/>
              </a:rPr>
              <a:t>ICD-API</a:t>
            </a:r>
            <a:endParaRPr lang="en-US" sz="2800" dirty="0">
              <a:solidFill>
                <a:srgbClr val="4D096B"/>
              </a:solidFill>
            </a:endParaRPr>
          </a:p>
        </p:txBody>
      </p:sp>
      <p:sp>
        <p:nvSpPr>
          <p:cNvPr id="10" name="TextBox 9">
            <a:extLst>
              <a:ext uri="{FF2B5EF4-FFF2-40B4-BE49-F238E27FC236}">
                <a16:creationId xmlns:a16="http://schemas.microsoft.com/office/drawing/2014/main" id="{7B4E37D5-5829-6B6C-E49E-9740228C9FB6}"/>
              </a:ext>
            </a:extLst>
          </p:cNvPr>
          <p:cNvSpPr txBox="1"/>
          <p:nvPr/>
        </p:nvSpPr>
        <p:spPr>
          <a:xfrm>
            <a:off x="578378" y="4483389"/>
            <a:ext cx="9320998" cy="1708160"/>
          </a:xfrm>
          <a:prstGeom prst="rect">
            <a:avLst/>
          </a:prstGeom>
          <a:noFill/>
        </p:spPr>
        <p:txBody>
          <a:bodyPr wrap="square">
            <a:spAutoFit/>
          </a:bodyPr>
          <a:lstStyle/>
          <a:p>
            <a:pPr algn="just">
              <a:lnSpc>
                <a:spcPct val="150000"/>
              </a:lnSpc>
            </a:pP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API: Application Programming Interface</a:t>
            </a:r>
          </a:p>
          <a:p>
            <a:pPr algn="just" rtl="1">
              <a:lnSpc>
                <a:spcPct val="150000"/>
              </a:lnSpc>
            </a:pP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از پروتکل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Representational State Transfer)  )Rest API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برای  ایجاد امکان دسترسی سایر نرم افزار ها به سرور </a:t>
            </a:r>
            <a:r>
              <a:rPr lang="en-US" sz="2400" b="1" dirty="0">
                <a:solidFill>
                  <a:srgbClr val="000000"/>
                </a:solidFill>
                <a:effectLst/>
                <a:latin typeface="Times New Roman" panose="02020603050405020304" pitchFamily="18" charset="0"/>
                <a:ea typeface="Mitra" panose="00000400000000000000"/>
                <a:cs typeface="B Nazanin" panose="00000400000000000000" pitchFamily="2" charset="-78"/>
              </a:rPr>
              <a:t>ICD-11 </a:t>
            </a:r>
            <a:r>
              <a:rPr lang="fa-IR" sz="2400" b="1" dirty="0">
                <a:solidFill>
                  <a:srgbClr val="000000"/>
                </a:solidFill>
                <a:effectLst/>
                <a:latin typeface="Times New Roman" panose="02020603050405020304" pitchFamily="18" charset="0"/>
                <a:ea typeface="Mitra" panose="00000400000000000000"/>
                <a:cs typeface="B Nazanin" panose="00000400000000000000" pitchFamily="2" charset="-78"/>
              </a:rPr>
              <a:t> استفاده می کند. </a:t>
            </a:r>
          </a:p>
        </p:txBody>
      </p:sp>
      <p:pic>
        <p:nvPicPr>
          <p:cNvPr id="2" name="Picture 1">
            <a:extLst>
              <a:ext uri="{FF2B5EF4-FFF2-40B4-BE49-F238E27FC236}">
                <a16:creationId xmlns:a16="http://schemas.microsoft.com/office/drawing/2014/main" id="{EDCE1CD6-6BB1-9DC4-D10A-A9B28C4F9777}"/>
              </a:ext>
            </a:extLst>
          </p:cNvPr>
          <p:cNvPicPr>
            <a:picLocks noChangeAspect="1"/>
          </p:cNvPicPr>
          <p:nvPr/>
        </p:nvPicPr>
        <p:blipFill>
          <a:blip r:embed="rId3"/>
          <a:stretch>
            <a:fillRect/>
          </a:stretch>
        </p:blipFill>
        <p:spPr>
          <a:xfrm>
            <a:off x="930300" y="1104220"/>
            <a:ext cx="6355744" cy="3017520"/>
          </a:xfrm>
          <a:prstGeom prst="rect">
            <a:avLst/>
          </a:prstGeom>
        </p:spPr>
      </p:pic>
    </p:spTree>
    <p:extLst>
      <p:ext uri="{BB962C8B-B14F-4D97-AF65-F5344CB8AC3E}">
        <p14:creationId xmlns:p14="http://schemas.microsoft.com/office/powerpoint/2010/main" val="214659240"/>
      </p:ext>
    </p:extLst>
  </p:cSld>
  <p:clrMapOvr>
    <a:masterClrMapping/>
  </p:clrMapOvr>
  <p:transition spd="slow">
    <p:cover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AC35-629F-2D2E-B6DC-A6BC33E7CDA7}"/>
              </a:ext>
            </a:extLst>
          </p:cNvPr>
          <p:cNvPicPr>
            <a:picLocks noChangeAspect="1"/>
          </p:cNvPicPr>
          <p:nvPr/>
        </p:nvPicPr>
        <p:blipFill rotWithShape="1">
          <a:blip r:embed="rId2">
            <a:extLst>
              <a:ext uri="{28A0092B-C50C-407E-A947-70E740481C1C}">
                <a14:useLocalDpi xmlns:a14="http://schemas.microsoft.com/office/drawing/2010/main" val="0"/>
              </a:ext>
            </a:extLst>
          </a:blip>
          <a:srcRect l="46069"/>
          <a:stretch/>
        </p:blipFill>
        <p:spPr>
          <a:xfrm>
            <a:off x="4267197" y="-2"/>
            <a:ext cx="7765774" cy="6858000"/>
          </a:xfrm>
          <a:prstGeom prst="rect">
            <a:avLst/>
          </a:prstGeom>
        </p:spPr>
      </p:pic>
      <p:sp>
        <p:nvSpPr>
          <p:cNvPr id="5" name="Rectangle: Rounded Corners 4">
            <a:extLst>
              <a:ext uri="{FF2B5EF4-FFF2-40B4-BE49-F238E27FC236}">
                <a16:creationId xmlns:a16="http://schemas.microsoft.com/office/drawing/2014/main" id="{18B73CB8-9D5D-5780-115F-914DD5965A8E}"/>
              </a:ext>
            </a:extLst>
          </p:cNvPr>
          <p:cNvSpPr/>
          <p:nvPr/>
        </p:nvSpPr>
        <p:spPr>
          <a:xfrm rot="5400000">
            <a:off x="-3269971" y="3269977"/>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0B0D732D-28B9-6596-8681-0BE91A7FE542}"/>
              </a:ext>
            </a:extLst>
          </p:cNvPr>
          <p:cNvSpPr/>
          <p:nvPr/>
        </p:nvSpPr>
        <p:spPr>
          <a:xfrm rot="10800000">
            <a:off x="-3" y="0"/>
            <a:ext cx="12191999" cy="304800"/>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Rectangle: Rounded Corners 6">
            <a:extLst>
              <a:ext uri="{FF2B5EF4-FFF2-40B4-BE49-F238E27FC236}">
                <a16:creationId xmlns:a16="http://schemas.microsoft.com/office/drawing/2014/main" id="{0D34F064-F640-3A8F-D9AF-216B3F6EE6FB}"/>
              </a:ext>
            </a:extLst>
          </p:cNvPr>
          <p:cNvSpPr/>
          <p:nvPr/>
        </p:nvSpPr>
        <p:spPr>
          <a:xfrm rot="10800000">
            <a:off x="1325216" y="6553198"/>
            <a:ext cx="10866778" cy="304802"/>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5D251686-8271-7DD0-AF81-B0772BB51C72}"/>
              </a:ext>
            </a:extLst>
          </p:cNvPr>
          <p:cNvSpPr/>
          <p:nvPr/>
        </p:nvSpPr>
        <p:spPr>
          <a:xfrm rot="5400000">
            <a:off x="8603971" y="3269979"/>
            <a:ext cx="6858000" cy="318046"/>
          </a:xfrm>
          <a:prstGeom prst="roundRect">
            <a:avLst/>
          </a:prstGeom>
          <a:solidFill>
            <a:srgbClr val="ECDFF5"/>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grpSp>
        <p:nvGrpSpPr>
          <p:cNvPr id="13" name="Group 12">
            <a:extLst>
              <a:ext uri="{FF2B5EF4-FFF2-40B4-BE49-F238E27FC236}">
                <a16:creationId xmlns:a16="http://schemas.microsoft.com/office/drawing/2014/main" id="{07AFC4CD-298E-D9EE-ECCB-AF86A55557FF}"/>
              </a:ext>
            </a:extLst>
          </p:cNvPr>
          <p:cNvGrpSpPr/>
          <p:nvPr/>
        </p:nvGrpSpPr>
        <p:grpSpPr>
          <a:xfrm>
            <a:off x="453887" y="6553198"/>
            <a:ext cx="712304" cy="338554"/>
            <a:chOff x="453887" y="6553198"/>
            <a:chExt cx="712304" cy="338554"/>
          </a:xfrm>
        </p:grpSpPr>
        <p:sp>
          <p:nvSpPr>
            <p:cNvPr id="9" name="Rectangle: Rounded Corners 8">
              <a:extLst>
                <a:ext uri="{FF2B5EF4-FFF2-40B4-BE49-F238E27FC236}">
                  <a16:creationId xmlns:a16="http://schemas.microsoft.com/office/drawing/2014/main" id="{FB0A5A1F-659B-5D12-2742-5F6DE3E196C1}"/>
                </a:ext>
              </a:extLst>
            </p:cNvPr>
            <p:cNvSpPr/>
            <p:nvPr/>
          </p:nvSpPr>
          <p:spPr>
            <a:xfrm rot="10800000">
              <a:off x="453887" y="6553198"/>
              <a:ext cx="712304" cy="319715"/>
            </a:xfrm>
            <a:prstGeom prst="roundRect">
              <a:avLst/>
            </a:prstGeom>
            <a:solidFill>
              <a:srgbClr val="DFC8EE"/>
            </a:solidFill>
            <a:ln w="28575">
              <a:solidFill>
                <a:srgbClr val="6B0D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solidFill>
                  <a:schemeClr val="tx1">
                    <a:lumMod val="90000"/>
                    <a:lumOff val="10000"/>
                  </a:schemeClr>
                </a:solidFill>
                <a:effectLst>
                  <a:outerShdw blurRad="38100" dist="38100" dir="2700000" algn="tl">
                    <a:srgbClr val="000000">
                      <a:alpha val="43137"/>
                    </a:srgbClr>
                  </a:outerShdw>
                </a:effectLst>
                <a:cs typeface="B Titr" panose="00000700000000000000" pitchFamily="2" charset="-78"/>
              </a:endParaRPr>
            </a:p>
          </p:txBody>
        </p:sp>
        <p:sp>
          <p:nvSpPr>
            <p:cNvPr id="12" name="TextBox 11">
              <a:extLst>
                <a:ext uri="{FF2B5EF4-FFF2-40B4-BE49-F238E27FC236}">
                  <a16:creationId xmlns:a16="http://schemas.microsoft.com/office/drawing/2014/main" id="{0B1C7C64-4BCC-42A8-43C6-39D7D89D8190}"/>
                </a:ext>
              </a:extLst>
            </p:cNvPr>
            <p:cNvSpPr txBox="1"/>
            <p:nvPr/>
          </p:nvSpPr>
          <p:spPr>
            <a:xfrm>
              <a:off x="578377" y="6553198"/>
              <a:ext cx="463323" cy="338554"/>
            </a:xfrm>
            <a:prstGeom prst="rect">
              <a:avLst/>
            </a:prstGeom>
            <a:noFill/>
          </p:spPr>
          <p:txBody>
            <a:bodyPr wrap="square" rtlCol="0">
              <a:spAutoFit/>
            </a:bodyPr>
            <a:lstStyle/>
            <a:p>
              <a:pPr algn="ctr"/>
              <a:r>
                <a:rPr lang="fa-IR" sz="1600" dirty="0">
                  <a:cs typeface="B Titr" panose="00000700000000000000" pitchFamily="2" charset="-78"/>
                </a:rPr>
                <a:t>99</a:t>
              </a:r>
              <a:endParaRPr lang="en-US" sz="1600" dirty="0">
                <a:cs typeface="B Titr" panose="00000700000000000000" pitchFamily="2" charset="-78"/>
              </a:endParaRPr>
            </a:p>
          </p:txBody>
        </p:sp>
      </p:grpSp>
      <p:pic>
        <p:nvPicPr>
          <p:cNvPr id="2" name="Picture 1">
            <a:extLst>
              <a:ext uri="{FF2B5EF4-FFF2-40B4-BE49-F238E27FC236}">
                <a16:creationId xmlns:a16="http://schemas.microsoft.com/office/drawing/2014/main" id="{9F2D81F1-0CE4-D5D4-42A4-C5C417500772}"/>
              </a:ext>
            </a:extLst>
          </p:cNvPr>
          <p:cNvPicPr>
            <a:picLocks noChangeAspect="1"/>
          </p:cNvPicPr>
          <p:nvPr/>
        </p:nvPicPr>
        <p:blipFill>
          <a:blip r:embed="rId3"/>
          <a:stretch>
            <a:fillRect/>
          </a:stretch>
        </p:blipFill>
        <p:spPr>
          <a:xfrm>
            <a:off x="411683" y="332937"/>
            <a:ext cx="11420059" cy="6201422"/>
          </a:xfrm>
          <a:prstGeom prst="rect">
            <a:avLst/>
          </a:prstGeom>
        </p:spPr>
      </p:pic>
      <p:sp>
        <p:nvSpPr>
          <p:cNvPr id="4" name="Google Shape;1069;p54">
            <a:extLst>
              <a:ext uri="{FF2B5EF4-FFF2-40B4-BE49-F238E27FC236}">
                <a16:creationId xmlns:a16="http://schemas.microsoft.com/office/drawing/2014/main" id="{6449C5A3-3B3E-A4EB-E37D-B3200FE187DF}"/>
              </a:ext>
            </a:extLst>
          </p:cNvPr>
          <p:cNvSpPr/>
          <p:nvPr/>
        </p:nvSpPr>
        <p:spPr>
          <a:xfrm flipH="1">
            <a:off x="872706" y="5445016"/>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p54">
            <a:extLst>
              <a:ext uri="{FF2B5EF4-FFF2-40B4-BE49-F238E27FC236}">
                <a16:creationId xmlns:a16="http://schemas.microsoft.com/office/drawing/2014/main" id="{4FC890C8-8D22-576F-FB18-F5CD48D01B21}"/>
              </a:ext>
            </a:extLst>
          </p:cNvPr>
          <p:cNvSpPr/>
          <p:nvPr/>
        </p:nvSpPr>
        <p:spPr>
          <a:xfrm flipH="1">
            <a:off x="398660" y="5488932"/>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9;p54">
            <a:extLst>
              <a:ext uri="{FF2B5EF4-FFF2-40B4-BE49-F238E27FC236}">
                <a16:creationId xmlns:a16="http://schemas.microsoft.com/office/drawing/2014/main" id="{A834E75B-4A7B-522E-4A9D-4E2165411651}"/>
              </a:ext>
            </a:extLst>
          </p:cNvPr>
          <p:cNvSpPr/>
          <p:nvPr/>
        </p:nvSpPr>
        <p:spPr>
          <a:xfrm>
            <a:off x="75708" y="5541937"/>
            <a:ext cx="694854" cy="738975"/>
          </a:xfrm>
          <a:custGeom>
            <a:avLst/>
            <a:gdLst/>
            <a:ahLst/>
            <a:cxnLst/>
            <a:rect l="l" t="t" r="r" b="b"/>
            <a:pathLst>
              <a:path w="34695" h="36898" extrusionOk="0">
                <a:moveTo>
                  <a:pt x="19611" y="0"/>
                </a:moveTo>
                <a:cubicBezTo>
                  <a:pt x="18957" y="0"/>
                  <a:pt x="18319" y="263"/>
                  <a:pt x="17827" y="673"/>
                </a:cubicBezTo>
                <a:cubicBezTo>
                  <a:pt x="17279" y="1152"/>
                  <a:pt x="16868" y="1768"/>
                  <a:pt x="16526" y="2407"/>
                </a:cubicBezTo>
                <a:cubicBezTo>
                  <a:pt x="15659" y="4119"/>
                  <a:pt x="15271" y="6082"/>
                  <a:pt x="15248" y="8022"/>
                </a:cubicBezTo>
                <a:cubicBezTo>
                  <a:pt x="15225" y="9963"/>
                  <a:pt x="15544" y="11880"/>
                  <a:pt x="16001" y="13774"/>
                </a:cubicBezTo>
                <a:cubicBezTo>
                  <a:pt x="16115" y="14231"/>
                  <a:pt x="16229" y="14710"/>
                  <a:pt x="16389" y="15167"/>
                </a:cubicBezTo>
                <a:cubicBezTo>
                  <a:pt x="14905" y="13774"/>
                  <a:pt x="13079" y="12770"/>
                  <a:pt x="11162" y="12063"/>
                </a:cubicBezTo>
                <a:cubicBezTo>
                  <a:pt x="9432" y="11450"/>
                  <a:pt x="7602" y="11065"/>
                  <a:pt x="5773" y="11065"/>
                </a:cubicBezTo>
                <a:cubicBezTo>
                  <a:pt x="5286" y="11065"/>
                  <a:pt x="4799" y="11092"/>
                  <a:pt x="4314" y="11149"/>
                </a:cubicBezTo>
                <a:cubicBezTo>
                  <a:pt x="2739" y="11332"/>
                  <a:pt x="1050" y="11948"/>
                  <a:pt x="366" y="13364"/>
                </a:cubicBezTo>
                <a:cubicBezTo>
                  <a:pt x="0" y="14140"/>
                  <a:pt x="0" y="15075"/>
                  <a:pt x="252" y="15897"/>
                </a:cubicBezTo>
                <a:cubicBezTo>
                  <a:pt x="525" y="16719"/>
                  <a:pt x="1050" y="17449"/>
                  <a:pt x="1667" y="18043"/>
                </a:cubicBezTo>
                <a:cubicBezTo>
                  <a:pt x="3105" y="19458"/>
                  <a:pt x="5068" y="20211"/>
                  <a:pt x="7031" y="20668"/>
                </a:cubicBezTo>
                <a:cubicBezTo>
                  <a:pt x="8237" y="20934"/>
                  <a:pt x="9478" y="21089"/>
                  <a:pt x="10716" y="21089"/>
                </a:cubicBezTo>
                <a:cubicBezTo>
                  <a:pt x="11493" y="21089"/>
                  <a:pt x="12268" y="21028"/>
                  <a:pt x="13034" y="20896"/>
                </a:cubicBezTo>
                <a:cubicBezTo>
                  <a:pt x="15019" y="20554"/>
                  <a:pt x="16937" y="19709"/>
                  <a:pt x="18420" y="18339"/>
                </a:cubicBezTo>
                <a:cubicBezTo>
                  <a:pt x="18420" y="18317"/>
                  <a:pt x="18398" y="18271"/>
                  <a:pt x="18398" y="18225"/>
                </a:cubicBezTo>
                <a:lnTo>
                  <a:pt x="18398" y="18225"/>
                </a:lnTo>
                <a:cubicBezTo>
                  <a:pt x="18420" y="18248"/>
                  <a:pt x="18443" y="18271"/>
                  <a:pt x="18466" y="18294"/>
                </a:cubicBezTo>
                <a:lnTo>
                  <a:pt x="18420" y="18362"/>
                </a:lnTo>
                <a:cubicBezTo>
                  <a:pt x="19836" y="17153"/>
                  <a:pt x="20657" y="15395"/>
                  <a:pt x="21274" y="13637"/>
                </a:cubicBezTo>
                <a:cubicBezTo>
                  <a:pt x="22438" y="10419"/>
                  <a:pt x="23122" y="6972"/>
                  <a:pt x="22552" y="3617"/>
                </a:cubicBezTo>
                <a:cubicBezTo>
                  <a:pt x="22415" y="2818"/>
                  <a:pt x="22209" y="2019"/>
                  <a:pt x="21776" y="1335"/>
                </a:cubicBezTo>
                <a:cubicBezTo>
                  <a:pt x="21342" y="650"/>
                  <a:pt x="20635" y="102"/>
                  <a:pt x="19836" y="11"/>
                </a:cubicBezTo>
                <a:cubicBezTo>
                  <a:pt x="19761" y="4"/>
                  <a:pt x="19686" y="0"/>
                  <a:pt x="19611" y="0"/>
                </a:cubicBezTo>
                <a:close/>
                <a:moveTo>
                  <a:pt x="33051" y="13009"/>
                </a:moveTo>
                <a:cubicBezTo>
                  <a:pt x="32705" y="13009"/>
                  <a:pt x="32359" y="13165"/>
                  <a:pt x="32070" y="13364"/>
                </a:cubicBezTo>
                <a:cubicBezTo>
                  <a:pt x="31134" y="13957"/>
                  <a:pt x="30472" y="14893"/>
                  <a:pt x="29947" y="15897"/>
                </a:cubicBezTo>
                <a:cubicBezTo>
                  <a:pt x="28737" y="18271"/>
                  <a:pt x="28281" y="21033"/>
                  <a:pt x="28715" y="23681"/>
                </a:cubicBezTo>
                <a:cubicBezTo>
                  <a:pt x="28760" y="24069"/>
                  <a:pt x="28852" y="24457"/>
                  <a:pt x="29148" y="24822"/>
                </a:cubicBezTo>
                <a:cubicBezTo>
                  <a:pt x="30107" y="24639"/>
                  <a:pt x="30974" y="24069"/>
                  <a:pt x="31636" y="23361"/>
                </a:cubicBezTo>
                <a:cubicBezTo>
                  <a:pt x="32321" y="22653"/>
                  <a:pt x="32823" y="21809"/>
                  <a:pt x="33257" y="20919"/>
                </a:cubicBezTo>
                <a:cubicBezTo>
                  <a:pt x="33782" y="19892"/>
                  <a:pt x="34238" y="18819"/>
                  <a:pt x="34467" y="17678"/>
                </a:cubicBezTo>
                <a:cubicBezTo>
                  <a:pt x="34695" y="16559"/>
                  <a:pt x="34695" y="15349"/>
                  <a:pt x="34330" y="14254"/>
                </a:cubicBezTo>
                <a:cubicBezTo>
                  <a:pt x="34170" y="13729"/>
                  <a:pt x="33850" y="13181"/>
                  <a:pt x="33325" y="13044"/>
                </a:cubicBezTo>
                <a:cubicBezTo>
                  <a:pt x="33235" y="13020"/>
                  <a:pt x="33143" y="13009"/>
                  <a:pt x="33051" y="13009"/>
                </a:cubicBezTo>
                <a:close/>
                <a:moveTo>
                  <a:pt x="23893" y="23697"/>
                </a:moveTo>
                <a:cubicBezTo>
                  <a:pt x="22489" y="23697"/>
                  <a:pt x="21047" y="23882"/>
                  <a:pt x="19767" y="24046"/>
                </a:cubicBezTo>
                <a:cubicBezTo>
                  <a:pt x="18010" y="24274"/>
                  <a:pt x="16206" y="24845"/>
                  <a:pt x="15042" y="26169"/>
                </a:cubicBezTo>
                <a:cubicBezTo>
                  <a:pt x="14563" y="26739"/>
                  <a:pt x="14198" y="27447"/>
                  <a:pt x="14243" y="28200"/>
                </a:cubicBezTo>
                <a:cubicBezTo>
                  <a:pt x="14266" y="29159"/>
                  <a:pt x="14997" y="30026"/>
                  <a:pt x="15864" y="30460"/>
                </a:cubicBezTo>
                <a:cubicBezTo>
                  <a:pt x="16657" y="30826"/>
                  <a:pt x="17541" y="30920"/>
                  <a:pt x="18403" y="30920"/>
                </a:cubicBezTo>
                <a:cubicBezTo>
                  <a:pt x="18508" y="30920"/>
                  <a:pt x="18613" y="30919"/>
                  <a:pt x="18717" y="30916"/>
                </a:cubicBezTo>
                <a:cubicBezTo>
                  <a:pt x="20110" y="30848"/>
                  <a:pt x="21525" y="30597"/>
                  <a:pt x="22757" y="29980"/>
                </a:cubicBezTo>
                <a:cubicBezTo>
                  <a:pt x="24401" y="29181"/>
                  <a:pt x="25725" y="27835"/>
                  <a:pt x="27322" y="26990"/>
                </a:cubicBezTo>
                <a:lnTo>
                  <a:pt x="27322" y="26990"/>
                </a:lnTo>
                <a:cubicBezTo>
                  <a:pt x="26569" y="28200"/>
                  <a:pt x="25953" y="29524"/>
                  <a:pt x="25656" y="30939"/>
                </a:cubicBezTo>
                <a:cubicBezTo>
                  <a:pt x="25359" y="32354"/>
                  <a:pt x="25382" y="33838"/>
                  <a:pt x="25862" y="35207"/>
                </a:cubicBezTo>
                <a:cubicBezTo>
                  <a:pt x="26021" y="35641"/>
                  <a:pt x="26227" y="36052"/>
                  <a:pt x="26523" y="36371"/>
                </a:cubicBezTo>
                <a:cubicBezTo>
                  <a:pt x="26828" y="36676"/>
                  <a:pt x="27237" y="36898"/>
                  <a:pt x="27670" y="36898"/>
                </a:cubicBezTo>
                <a:cubicBezTo>
                  <a:pt x="27691" y="36898"/>
                  <a:pt x="27712" y="36897"/>
                  <a:pt x="27733" y="36896"/>
                </a:cubicBezTo>
                <a:cubicBezTo>
                  <a:pt x="28327" y="36851"/>
                  <a:pt x="28806" y="36371"/>
                  <a:pt x="29126" y="35869"/>
                </a:cubicBezTo>
                <a:cubicBezTo>
                  <a:pt x="29536" y="35230"/>
                  <a:pt x="29765" y="34500"/>
                  <a:pt x="29947" y="33747"/>
                </a:cubicBezTo>
                <a:cubicBezTo>
                  <a:pt x="30358" y="32035"/>
                  <a:pt x="30472" y="30231"/>
                  <a:pt x="30290" y="28474"/>
                </a:cubicBezTo>
                <a:cubicBezTo>
                  <a:pt x="30175" y="27470"/>
                  <a:pt x="29947" y="26465"/>
                  <a:pt x="29308" y="25689"/>
                </a:cubicBezTo>
                <a:cubicBezTo>
                  <a:pt x="28057" y="24122"/>
                  <a:pt x="26019" y="23697"/>
                  <a:pt x="23893" y="23697"/>
                </a:cubicBez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p54">
            <a:extLst>
              <a:ext uri="{FF2B5EF4-FFF2-40B4-BE49-F238E27FC236}">
                <a16:creationId xmlns:a16="http://schemas.microsoft.com/office/drawing/2014/main" id="{85EEA0D2-BB3B-94AF-F33C-017676979532}"/>
              </a:ext>
            </a:extLst>
          </p:cNvPr>
          <p:cNvSpPr/>
          <p:nvPr/>
        </p:nvSpPr>
        <p:spPr>
          <a:xfrm>
            <a:off x="121296" y="5590177"/>
            <a:ext cx="1126847" cy="1267821"/>
          </a:xfrm>
          <a:custGeom>
            <a:avLst/>
            <a:gdLst/>
            <a:ahLst/>
            <a:cxnLst/>
            <a:rect l="l" t="t" r="r" b="b"/>
            <a:pathLst>
              <a:path w="56265" h="63304" extrusionOk="0">
                <a:moveTo>
                  <a:pt x="17011" y="0"/>
                </a:moveTo>
                <a:cubicBezTo>
                  <a:pt x="16972" y="0"/>
                  <a:pt x="16931" y="21"/>
                  <a:pt x="16914" y="55"/>
                </a:cubicBezTo>
                <a:cubicBezTo>
                  <a:pt x="16526" y="1036"/>
                  <a:pt x="16389" y="2063"/>
                  <a:pt x="16252" y="3113"/>
                </a:cubicBezTo>
                <a:cubicBezTo>
                  <a:pt x="15978" y="5350"/>
                  <a:pt x="15795" y="7655"/>
                  <a:pt x="15704" y="9915"/>
                </a:cubicBezTo>
                <a:cubicBezTo>
                  <a:pt x="15636" y="11901"/>
                  <a:pt x="15636" y="14024"/>
                  <a:pt x="16184" y="15895"/>
                </a:cubicBezTo>
                <a:cubicBezTo>
                  <a:pt x="15544" y="15599"/>
                  <a:pt x="14905" y="15348"/>
                  <a:pt x="14266" y="15119"/>
                </a:cubicBezTo>
                <a:cubicBezTo>
                  <a:pt x="12006" y="14343"/>
                  <a:pt x="9633" y="13932"/>
                  <a:pt x="7327" y="13544"/>
                </a:cubicBezTo>
                <a:cubicBezTo>
                  <a:pt x="4931" y="13111"/>
                  <a:pt x="2465" y="12700"/>
                  <a:pt x="137" y="11855"/>
                </a:cubicBezTo>
                <a:cubicBezTo>
                  <a:pt x="126" y="11850"/>
                  <a:pt x="113" y="11847"/>
                  <a:pt x="100" y="11847"/>
                </a:cubicBezTo>
                <a:cubicBezTo>
                  <a:pt x="60" y="11847"/>
                  <a:pt x="17" y="11872"/>
                  <a:pt x="0" y="11924"/>
                </a:cubicBezTo>
                <a:cubicBezTo>
                  <a:pt x="0" y="11969"/>
                  <a:pt x="23" y="12038"/>
                  <a:pt x="69" y="12061"/>
                </a:cubicBezTo>
                <a:cubicBezTo>
                  <a:pt x="2397" y="12905"/>
                  <a:pt x="4885" y="13339"/>
                  <a:pt x="7282" y="13750"/>
                </a:cubicBezTo>
                <a:cubicBezTo>
                  <a:pt x="9587" y="14138"/>
                  <a:pt x="11961" y="14549"/>
                  <a:pt x="14198" y="15325"/>
                </a:cubicBezTo>
                <a:cubicBezTo>
                  <a:pt x="14882" y="15576"/>
                  <a:pt x="15567" y="15850"/>
                  <a:pt x="16275" y="16169"/>
                </a:cubicBezTo>
                <a:cubicBezTo>
                  <a:pt x="16298" y="16192"/>
                  <a:pt x="16320" y="16192"/>
                  <a:pt x="16343" y="16192"/>
                </a:cubicBezTo>
                <a:cubicBezTo>
                  <a:pt x="18398" y="17151"/>
                  <a:pt x="20520" y="18452"/>
                  <a:pt x="23008" y="20301"/>
                </a:cubicBezTo>
                <a:cubicBezTo>
                  <a:pt x="24241" y="21214"/>
                  <a:pt x="25451" y="22172"/>
                  <a:pt x="26615" y="23154"/>
                </a:cubicBezTo>
                <a:cubicBezTo>
                  <a:pt x="24994" y="23496"/>
                  <a:pt x="23556" y="23998"/>
                  <a:pt x="22164" y="24478"/>
                </a:cubicBezTo>
                <a:lnTo>
                  <a:pt x="21684" y="24637"/>
                </a:lnTo>
                <a:cubicBezTo>
                  <a:pt x="19331" y="25450"/>
                  <a:pt x="16858" y="26223"/>
                  <a:pt x="14340" y="26223"/>
                </a:cubicBezTo>
                <a:cubicBezTo>
                  <a:pt x="14171" y="26223"/>
                  <a:pt x="14002" y="26220"/>
                  <a:pt x="13833" y="26212"/>
                </a:cubicBezTo>
                <a:cubicBezTo>
                  <a:pt x="13787" y="26212"/>
                  <a:pt x="13741" y="26235"/>
                  <a:pt x="13718" y="26304"/>
                </a:cubicBezTo>
                <a:cubicBezTo>
                  <a:pt x="13718" y="26372"/>
                  <a:pt x="13764" y="26418"/>
                  <a:pt x="13833" y="26418"/>
                </a:cubicBezTo>
                <a:cubicBezTo>
                  <a:pt x="14003" y="26425"/>
                  <a:pt x="14174" y="26428"/>
                  <a:pt x="14344" y="26428"/>
                </a:cubicBezTo>
                <a:cubicBezTo>
                  <a:pt x="16887" y="26428"/>
                  <a:pt x="19400" y="25656"/>
                  <a:pt x="21753" y="24843"/>
                </a:cubicBezTo>
                <a:lnTo>
                  <a:pt x="22232" y="24683"/>
                </a:lnTo>
                <a:cubicBezTo>
                  <a:pt x="23625" y="24204"/>
                  <a:pt x="25063" y="23702"/>
                  <a:pt x="26683" y="23359"/>
                </a:cubicBezTo>
                <a:lnTo>
                  <a:pt x="26683" y="23359"/>
                </a:lnTo>
                <a:cubicBezTo>
                  <a:pt x="26318" y="26418"/>
                  <a:pt x="25816" y="29499"/>
                  <a:pt x="25177" y="32489"/>
                </a:cubicBezTo>
                <a:cubicBezTo>
                  <a:pt x="25154" y="32558"/>
                  <a:pt x="25200" y="32603"/>
                  <a:pt x="25245" y="32626"/>
                </a:cubicBezTo>
                <a:lnTo>
                  <a:pt x="25268" y="32626"/>
                </a:lnTo>
                <a:cubicBezTo>
                  <a:pt x="25314" y="32626"/>
                  <a:pt x="25359" y="32581"/>
                  <a:pt x="25382" y="32535"/>
                </a:cubicBezTo>
                <a:cubicBezTo>
                  <a:pt x="26021" y="29522"/>
                  <a:pt x="26546" y="26441"/>
                  <a:pt x="26889" y="23382"/>
                </a:cubicBezTo>
                <a:cubicBezTo>
                  <a:pt x="40470" y="34909"/>
                  <a:pt x="49554" y="50567"/>
                  <a:pt x="56036" y="63258"/>
                </a:cubicBezTo>
                <a:cubicBezTo>
                  <a:pt x="56059" y="63303"/>
                  <a:pt x="56105" y="63303"/>
                  <a:pt x="56128" y="63303"/>
                </a:cubicBezTo>
                <a:lnTo>
                  <a:pt x="56196" y="63303"/>
                </a:lnTo>
                <a:cubicBezTo>
                  <a:pt x="56242" y="63281"/>
                  <a:pt x="56265" y="63212"/>
                  <a:pt x="56242" y="63166"/>
                </a:cubicBezTo>
                <a:cubicBezTo>
                  <a:pt x="49737" y="50453"/>
                  <a:pt x="40652" y="34795"/>
                  <a:pt x="27048" y="23245"/>
                </a:cubicBezTo>
                <a:cubicBezTo>
                  <a:pt x="27391" y="19684"/>
                  <a:pt x="28509" y="16192"/>
                  <a:pt x="30267" y="13088"/>
                </a:cubicBezTo>
                <a:cubicBezTo>
                  <a:pt x="30290" y="13019"/>
                  <a:pt x="30290" y="12974"/>
                  <a:pt x="30221" y="12928"/>
                </a:cubicBezTo>
                <a:cubicBezTo>
                  <a:pt x="30209" y="12922"/>
                  <a:pt x="30195" y="12919"/>
                  <a:pt x="30181" y="12919"/>
                </a:cubicBezTo>
                <a:cubicBezTo>
                  <a:pt x="30142" y="12919"/>
                  <a:pt x="30101" y="12940"/>
                  <a:pt x="30084" y="12974"/>
                </a:cubicBezTo>
                <a:cubicBezTo>
                  <a:pt x="28327" y="16055"/>
                  <a:pt x="27208" y="19547"/>
                  <a:pt x="26843" y="23085"/>
                </a:cubicBezTo>
                <a:cubicBezTo>
                  <a:pt x="25656" y="22058"/>
                  <a:pt x="24401" y="21077"/>
                  <a:pt x="23122" y="20118"/>
                </a:cubicBezTo>
                <a:cubicBezTo>
                  <a:pt x="20634" y="18292"/>
                  <a:pt x="18489" y="16968"/>
                  <a:pt x="16435" y="16010"/>
                </a:cubicBezTo>
                <a:cubicBezTo>
                  <a:pt x="15887" y="14229"/>
                  <a:pt x="15841" y="12289"/>
                  <a:pt x="15932" y="9915"/>
                </a:cubicBezTo>
                <a:cubicBezTo>
                  <a:pt x="16001" y="7655"/>
                  <a:pt x="16184" y="5373"/>
                  <a:pt x="16457" y="3136"/>
                </a:cubicBezTo>
                <a:cubicBezTo>
                  <a:pt x="16594" y="2086"/>
                  <a:pt x="16731" y="1082"/>
                  <a:pt x="17119" y="146"/>
                </a:cubicBezTo>
                <a:cubicBezTo>
                  <a:pt x="17142" y="77"/>
                  <a:pt x="17119" y="32"/>
                  <a:pt x="17051" y="9"/>
                </a:cubicBezTo>
                <a:cubicBezTo>
                  <a:pt x="17039" y="3"/>
                  <a:pt x="17025" y="0"/>
                  <a:pt x="170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181330"/>
      </p:ext>
    </p:extLst>
  </p:cSld>
  <p:clrMapOvr>
    <a:masterClrMapping/>
  </p:clrMapOvr>
  <p:transition spd="slow">
    <p:cover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748</TotalTime>
  <Words>4718</Words>
  <Application>Microsoft Office PowerPoint</Application>
  <PresentationFormat>Widescreen</PresentationFormat>
  <Paragraphs>516</Paragraphs>
  <Slides>101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101</vt:i4>
      </vt:variant>
    </vt:vector>
  </HeadingPairs>
  <TitlesOfParts>
    <vt:vector size="113" baseType="lpstr">
      <vt:lpstr>Arial</vt:lpstr>
      <vt:lpstr>B Lotus</vt:lpstr>
      <vt:lpstr>B Nazanin</vt:lpstr>
      <vt:lpstr>B Titr</vt:lpstr>
      <vt:lpstr>B Zar</vt:lpstr>
      <vt:lpstr>Bodoni MT</vt:lpstr>
      <vt:lpstr>Calibri</vt:lpstr>
      <vt:lpstr>Calibri Light</vt:lpstr>
      <vt:lpstr>Lato</vt:lpstr>
      <vt:lpstr>Mitra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Meysam</dc:creator>
  <cp:lastModifiedBy>Razieh Farrahi</cp:lastModifiedBy>
  <cp:revision>35</cp:revision>
  <dcterms:created xsi:type="dcterms:W3CDTF">2022-11-16T16:16:16Z</dcterms:created>
  <dcterms:modified xsi:type="dcterms:W3CDTF">2024-08-27T21:54:46Z</dcterms:modified>
</cp:coreProperties>
</file>